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0" r:id="rId6"/>
    <p:sldId id="25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10" r:id="rId43"/>
    <p:sldId id="311" r:id="rId44"/>
    <p:sldId id="312" r:id="rId45"/>
    <p:sldId id="297" r:id="rId46"/>
    <p:sldId id="298" r:id="rId47"/>
    <p:sldId id="299" r:id="rId48"/>
    <p:sldId id="300" r:id="rId49"/>
    <p:sldId id="302" r:id="rId50"/>
    <p:sldId id="301" r:id="rId51"/>
    <p:sldId id="303" r:id="rId52"/>
    <p:sldId id="304" r:id="rId53"/>
    <p:sldId id="306" r:id="rId54"/>
    <p:sldId id="305" r:id="rId55"/>
    <p:sldId id="307" r:id="rId56"/>
    <p:sldId id="308" r:id="rId57"/>
    <p:sldId id="309"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7" r:id="rId81"/>
    <p:sldId id="336" r:id="rId82"/>
    <p:sldId id="335"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B265B2"/>
    <a:srgbClr val="37DA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4660"/>
  </p:normalViewPr>
  <p:slideViewPr>
    <p:cSldViewPr snapToGrid="0">
      <p:cViewPr varScale="1">
        <p:scale>
          <a:sx n="50" d="100"/>
          <a:sy n="50" d="100"/>
        </p:scale>
        <p:origin x="43" y="6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F04B4-75E1-4CDD-807B-9AB00EB88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BC78C7-60D8-4AEE-8F05-17B55FFC9C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09A0E4-2739-4BF9-A238-AD8EE3FB3F7C}"/>
              </a:ext>
            </a:extLst>
          </p:cNvPr>
          <p:cNvSpPr>
            <a:spLocks noGrp="1"/>
          </p:cNvSpPr>
          <p:nvPr>
            <p:ph type="dt" sz="half" idx="10"/>
          </p:nvPr>
        </p:nvSpPr>
        <p:spPr/>
        <p:txBody>
          <a:bodyPr/>
          <a:lstStyle/>
          <a:p>
            <a:fld id="{1440367A-1916-4238-B680-7BCCC2373C20}" type="datetimeFigureOut">
              <a:rPr lang="en-US" smtClean="0"/>
              <a:t>12/26/2022</a:t>
            </a:fld>
            <a:endParaRPr lang="en-US"/>
          </a:p>
        </p:txBody>
      </p:sp>
      <p:sp>
        <p:nvSpPr>
          <p:cNvPr id="5" name="Footer Placeholder 4">
            <a:extLst>
              <a:ext uri="{FF2B5EF4-FFF2-40B4-BE49-F238E27FC236}">
                <a16:creationId xmlns:a16="http://schemas.microsoft.com/office/drawing/2014/main" id="{61DEEAAB-A695-4D6D-BF04-1F478FB84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B2396-BA9C-4C18-8BC4-9BF6538B86A2}"/>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3435939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E35D-A2C6-46A6-BFA6-F675CFFEC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BE0409-690D-4D18-8B47-3087E99B634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22461-79E0-4FFF-8E09-E789C1F5FF6D}"/>
              </a:ext>
            </a:extLst>
          </p:cNvPr>
          <p:cNvSpPr>
            <a:spLocks noGrp="1"/>
          </p:cNvSpPr>
          <p:nvPr>
            <p:ph type="dt" sz="half" idx="10"/>
          </p:nvPr>
        </p:nvSpPr>
        <p:spPr/>
        <p:txBody>
          <a:bodyPr/>
          <a:lstStyle/>
          <a:p>
            <a:fld id="{1440367A-1916-4238-B680-7BCCC2373C20}" type="datetimeFigureOut">
              <a:rPr lang="en-US" smtClean="0"/>
              <a:t>12/26/2022</a:t>
            </a:fld>
            <a:endParaRPr lang="en-US"/>
          </a:p>
        </p:txBody>
      </p:sp>
      <p:sp>
        <p:nvSpPr>
          <p:cNvPr id="5" name="Footer Placeholder 4">
            <a:extLst>
              <a:ext uri="{FF2B5EF4-FFF2-40B4-BE49-F238E27FC236}">
                <a16:creationId xmlns:a16="http://schemas.microsoft.com/office/drawing/2014/main" id="{0CD85188-91EB-4CC7-9DE1-A5845EF8E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B9D7E-63F9-409B-BAC9-4E08C2F206E3}"/>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82815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68B2F3-2B95-4589-BDEF-6DDF99BB88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4FD044-2D0F-47B0-94B0-320415E0194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B16B2-A00A-4486-8B4E-5AFE0D0701E7}"/>
              </a:ext>
            </a:extLst>
          </p:cNvPr>
          <p:cNvSpPr>
            <a:spLocks noGrp="1"/>
          </p:cNvSpPr>
          <p:nvPr>
            <p:ph type="dt" sz="half" idx="10"/>
          </p:nvPr>
        </p:nvSpPr>
        <p:spPr/>
        <p:txBody>
          <a:bodyPr/>
          <a:lstStyle/>
          <a:p>
            <a:fld id="{1440367A-1916-4238-B680-7BCCC2373C20}" type="datetimeFigureOut">
              <a:rPr lang="en-US" smtClean="0"/>
              <a:t>12/26/2022</a:t>
            </a:fld>
            <a:endParaRPr lang="en-US"/>
          </a:p>
        </p:txBody>
      </p:sp>
      <p:sp>
        <p:nvSpPr>
          <p:cNvPr id="5" name="Footer Placeholder 4">
            <a:extLst>
              <a:ext uri="{FF2B5EF4-FFF2-40B4-BE49-F238E27FC236}">
                <a16:creationId xmlns:a16="http://schemas.microsoft.com/office/drawing/2014/main" id="{47A199B1-729A-4CD4-AC42-AE4D80363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FB7A-886F-4CF7-86B3-270DF3CF118A}"/>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541339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C451-2B13-4A7F-BE05-65C06E4C6E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A1D2B4-1C1E-4860-892D-12F5568C32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75D9A-8F07-4EB7-9887-B7AFBFF8C56A}"/>
              </a:ext>
            </a:extLst>
          </p:cNvPr>
          <p:cNvSpPr>
            <a:spLocks noGrp="1"/>
          </p:cNvSpPr>
          <p:nvPr>
            <p:ph type="dt" sz="half" idx="10"/>
          </p:nvPr>
        </p:nvSpPr>
        <p:spPr/>
        <p:txBody>
          <a:bodyPr/>
          <a:lstStyle/>
          <a:p>
            <a:fld id="{1440367A-1916-4238-B680-7BCCC2373C20}" type="datetimeFigureOut">
              <a:rPr lang="en-US" smtClean="0"/>
              <a:t>12/26/2022</a:t>
            </a:fld>
            <a:endParaRPr lang="en-US"/>
          </a:p>
        </p:txBody>
      </p:sp>
      <p:sp>
        <p:nvSpPr>
          <p:cNvPr id="5" name="Footer Placeholder 4">
            <a:extLst>
              <a:ext uri="{FF2B5EF4-FFF2-40B4-BE49-F238E27FC236}">
                <a16:creationId xmlns:a16="http://schemas.microsoft.com/office/drawing/2014/main" id="{40BB23A1-9711-4CFF-974B-62C17D3EE6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58061-099C-4979-BC86-399447351950}"/>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600529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212C-0E1F-4175-8025-C137CFE74D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C33D20-5BFF-4364-B2F2-C758EC9431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0C5B76-1F28-4FC7-89C3-16631E76C1AA}"/>
              </a:ext>
            </a:extLst>
          </p:cNvPr>
          <p:cNvSpPr>
            <a:spLocks noGrp="1"/>
          </p:cNvSpPr>
          <p:nvPr>
            <p:ph type="dt" sz="half" idx="10"/>
          </p:nvPr>
        </p:nvSpPr>
        <p:spPr/>
        <p:txBody>
          <a:bodyPr/>
          <a:lstStyle/>
          <a:p>
            <a:fld id="{1440367A-1916-4238-B680-7BCCC2373C20}" type="datetimeFigureOut">
              <a:rPr lang="en-US" smtClean="0"/>
              <a:t>12/26/2022</a:t>
            </a:fld>
            <a:endParaRPr lang="en-US"/>
          </a:p>
        </p:txBody>
      </p:sp>
      <p:sp>
        <p:nvSpPr>
          <p:cNvPr id="5" name="Footer Placeholder 4">
            <a:extLst>
              <a:ext uri="{FF2B5EF4-FFF2-40B4-BE49-F238E27FC236}">
                <a16:creationId xmlns:a16="http://schemas.microsoft.com/office/drawing/2014/main" id="{39621BA6-3942-4960-94E8-C758402FA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B1208-D389-4F6B-BA3B-34F0F1A37B77}"/>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3114440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F202-00BA-4287-A128-76D6CB339A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1A91A8-DAF9-466C-9E34-F461044AC2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79F61B-2C91-40AC-A141-FD9BBA69E8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06A6A-773C-49B6-BD73-EEDA2F04CDAD}"/>
              </a:ext>
            </a:extLst>
          </p:cNvPr>
          <p:cNvSpPr>
            <a:spLocks noGrp="1"/>
          </p:cNvSpPr>
          <p:nvPr>
            <p:ph type="dt" sz="half" idx="10"/>
          </p:nvPr>
        </p:nvSpPr>
        <p:spPr/>
        <p:txBody>
          <a:bodyPr/>
          <a:lstStyle/>
          <a:p>
            <a:fld id="{1440367A-1916-4238-B680-7BCCC2373C20}" type="datetimeFigureOut">
              <a:rPr lang="en-US" smtClean="0"/>
              <a:t>12/26/2022</a:t>
            </a:fld>
            <a:endParaRPr lang="en-US"/>
          </a:p>
        </p:txBody>
      </p:sp>
      <p:sp>
        <p:nvSpPr>
          <p:cNvPr id="6" name="Footer Placeholder 5">
            <a:extLst>
              <a:ext uri="{FF2B5EF4-FFF2-40B4-BE49-F238E27FC236}">
                <a16:creationId xmlns:a16="http://schemas.microsoft.com/office/drawing/2014/main" id="{BA1F19B0-6AC7-4170-9BBA-2194265A6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1903EB-80A9-4ABD-84A1-97E3B0EA74DF}"/>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84709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F49C-A1DF-41E2-82E4-05CEF07C5E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F12974-3C53-4B80-A781-856943EF6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4CB17B-39C2-4505-BFCE-610A5F492E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BE98DD-A5C2-4FA5-877D-64BDAD3FD9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744528-013B-49CA-ABBD-280BE5B86A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8851D0-7CA6-49E5-8712-9DDB835EFA8A}"/>
              </a:ext>
            </a:extLst>
          </p:cNvPr>
          <p:cNvSpPr>
            <a:spLocks noGrp="1"/>
          </p:cNvSpPr>
          <p:nvPr>
            <p:ph type="dt" sz="half" idx="10"/>
          </p:nvPr>
        </p:nvSpPr>
        <p:spPr/>
        <p:txBody>
          <a:bodyPr/>
          <a:lstStyle/>
          <a:p>
            <a:fld id="{1440367A-1916-4238-B680-7BCCC2373C20}" type="datetimeFigureOut">
              <a:rPr lang="en-US" smtClean="0"/>
              <a:t>12/26/2022</a:t>
            </a:fld>
            <a:endParaRPr lang="en-US"/>
          </a:p>
        </p:txBody>
      </p:sp>
      <p:sp>
        <p:nvSpPr>
          <p:cNvPr id="8" name="Footer Placeholder 7">
            <a:extLst>
              <a:ext uri="{FF2B5EF4-FFF2-40B4-BE49-F238E27FC236}">
                <a16:creationId xmlns:a16="http://schemas.microsoft.com/office/drawing/2014/main" id="{634F5AAF-0FA1-4E89-A944-A0B0F91692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1F5B85-A7B7-40E2-AB7E-2281EB190B07}"/>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02819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D368-22CF-4D38-8FF6-9F230D4A54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01A352-CD47-4EB5-8F21-BB991898A44B}"/>
              </a:ext>
            </a:extLst>
          </p:cNvPr>
          <p:cNvSpPr>
            <a:spLocks noGrp="1"/>
          </p:cNvSpPr>
          <p:nvPr>
            <p:ph type="dt" sz="half" idx="10"/>
          </p:nvPr>
        </p:nvSpPr>
        <p:spPr/>
        <p:txBody>
          <a:bodyPr/>
          <a:lstStyle/>
          <a:p>
            <a:fld id="{1440367A-1916-4238-B680-7BCCC2373C20}" type="datetimeFigureOut">
              <a:rPr lang="en-US" smtClean="0"/>
              <a:t>12/26/2022</a:t>
            </a:fld>
            <a:endParaRPr lang="en-US"/>
          </a:p>
        </p:txBody>
      </p:sp>
      <p:sp>
        <p:nvSpPr>
          <p:cNvPr id="4" name="Footer Placeholder 3">
            <a:extLst>
              <a:ext uri="{FF2B5EF4-FFF2-40B4-BE49-F238E27FC236}">
                <a16:creationId xmlns:a16="http://schemas.microsoft.com/office/drawing/2014/main" id="{0F1E2554-1DA4-439E-BA83-D8E53B3F06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58B0E-F045-431D-9CD9-94D0995C1F53}"/>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6698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20AB5F-8247-4410-9CD9-9D65C1F6DD4C}"/>
              </a:ext>
            </a:extLst>
          </p:cNvPr>
          <p:cNvSpPr>
            <a:spLocks noGrp="1"/>
          </p:cNvSpPr>
          <p:nvPr>
            <p:ph type="dt" sz="half" idx="10"/>
          </p:nvPr>
        </p:nvSpPr>
        <p:spPr/>
        <p:txBody>
          <a:bodyPr/>
          <a:lstStyle/>
          <a:p>
            <a:fld id="{1440367A-1916-4238-B680-7BCCC2373C20}" type="datetimeFigureOut">
              <a:rPr lang="en-US" smtClean="0"/>
              <a:t>12/26/2022</a:t>
            </a:fld>
            <a:endParaRPr lang="en-US"/>
          </a:p>
        </p:txBody>
      </p:sp>
      <p:sp>
        <p:nvSpPr>
          <p:cNvPr id="3" name="Footer Placeholder 2">
            <a:extLst>
              <a:ext uri="{FF2B5EF4-FFF2-40B4-BE49-F238E27FC236}">
                <a16:creationId xmlns:a16="http://schemas.microsoft.com/office/drawing/2014/main" id="{8DD06F5D-BECA-4B6E-86DE-2E1257DD7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5E7170-5808-4EC8-AD7E-B5F5FE4FF2F1}"/>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3008728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4F6C-6850-4B2C-9575-D34B88080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CC2865-D4C9-4597-BBDB-375D3BDAB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91CD9-2EB4-4387-A01F-FFF90C78D7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0C8B1E-A30F-464C-9322-E81C4FF97288}"/>
              </a:ext>
            </a:extLst>
          </p:cNvPr>
          <p:cNvSpPr>
            <a:spLocks noGrp="1"/>
          </p:cNvSpPr>
          <p:nvPr>
            <p:ph type="dt" sz="half" idx="10"/>
          </p:nvPr>
        </p:nvSpPr>
        <p:spPr/>
        <p:txBody>
          <a:bodyPr/>
          <a:lstStyle/>
          <a:p>
            <a:fld id="{1440367A-1916-4238-B680-7BCCC2373C20}" type="datetimeFigureOut">
              <a:rPr lang="en-US" smtClean="0"/>
              <a:t>12/26/2022</a:t>
            </a:fld>
            <a:endParaRPr lang="en-US"/>
          </a:p>
        </p:txBody>
      </p:sp>
      <p:sp>
        <p:nvSpPr>
          <p:cNvPr id="6" name="Footer Placeholder 5">
            <a:extLst>
              <a:ext uri="{FF2B5EF4-FFF2-40B4-BE49-F238E27FC236}">
                <a16:creationId xmlns:a16="http://schemas.microsoft.com/office/drawing/2014/main" id="{EEA3C017-68B9-43DC-B9EE-B083E6C031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7EB26-77C8-49AC-B993-E1188DC6995B}"/>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1795385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C10B-D5FE-4479-BF74-36C7BA312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F53BC1-F5F9-4123-9F41-078CBEFA5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7C511B-0D7B-4E7E-8702-B2B625F2D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6F388E-DA68-487C-B4E3-16EF04C420C7}"/>
              </a:ext>
            </a:extLst>
          </p:cNvPr>
          <p:cNvSpPr>
            <a:spLocks noGrp="1"/>
          </p:cNvSpPr>
          <p:nvPr>
            <p:ph type="dt" sz="half" idx="10"/>
          </p:nvPr>
        </p:nvSpPr>
        <p:spPr/>
        <p:txBody>
          <a:bodyPr/>
          <a:lstStyle/>
          <a:p>
            <a:fld id="{1440367A-1916-4238-B680-7BCCC2373C20}" type="datetimeFigureOut">
              <a:rPr lang="en-US" smtClean="0"/>
              <a:t>12/26/2022</a:t>
            </a:fld>
            <a:endParaRPr lang="en-US"/>
          </a:p>
        </p:txBody>
      </p:sp>
      <p:sp>
        <p:nvSpPr>
          <p:cNvPr id="6" name="Footer Placeholder 5">
            <a:extLst>
              <a:ext uri="{FF2B5EF4-FFF2-40B4-BE49-F238E27FC236}">
                <a16:creationId xmlns:a16="http://schemas.microsoft.com/office/drawing/2014/main" id="{F091632F-8F01-4B08-9BE1-734194959D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8A6C2-EBA3-424E-BEBE-E77F14317E3B}"/>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67498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6B5748-7A03-49A1-9EE6-4EC6A22453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C1E2C3-BA02-4421-BB92-33E1AB8DE7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292B3-FDAA-4DA6-AC20-AA802A61D3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0367A-1916-4238-B680-7BCCC2373C20}" type="datetimeFigureOut">
              <a:rPr lang="en-US" smtClean="0"/>
              <a:t>12/26/2022</a:t>
            </a:fld>
            <a:endParaRPr lang="en-US"/>
          </a:p>
        </p:txBody>
      </p:sp>
      <p:sp>
        <p:nvSpPr>
          <p:cNvPr id="5" name="Footer Placeholder 4">
            <a:extLst>
              <a:ext uri="{FF2B5EF4-FFF2-40B4-BE49-F238E27FC236}">
                <a16:creationId xmlns:a16="http://schemas.microsoft.com/office/drawing/2014/main" id="{3CCB6366-A1C1-4CE6-9B53-358D7065D5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8319AC-65AB-406F-B345-F22A8F58EF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898BD8-2431-4BB1-A7F4-98343582EBB8}" type="slidenum">
              <a:rPr lang="en-US" smtClean="0"/>
              <a:t>‹#›</a:t>
            </a:fld>
            <a:endParaRPr lang="en-US"/>
          </a:p>
        </p:txBody>
      </p:sp>
    </p:spTree>
    <p:extLst>
      <p:ext uri="{BB962C8B-B14F-4D97-AF65-F5344CB8AC3E}">
        <p14:creationId xmlns:p14="http://schemas.microsoft.com/office/powerpoint/2010/main" val="3121160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R%20CODES%20FOR%20EXAMPLES%20AND%20APPLICATIONS/MARKOV%20CHAIN/MarkovChainExample.R"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R%20CODES%20FOR%20EXAMPLES%20AND%20APPLICATIONS/BROWNIAN%20MOTION/ApplicationBMDriftVolatility.R"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ApplicationOrnsteinUhlenbeckProcess.R"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R%20CODES%20FOR%20EXAMPLES%20AND%20APPLICATIONS/MARKOV%20CHAIN/MarkovChainExample.R"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R%20CODES%20FOR%20EXERCISES/MARKOV%20CHAIN/MarkovChainExercise.R"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LITERATURE/Markov1913.pdf"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hyperlink" Target="R%20CODES%20FOR%20EXAMPLES%20AND%20APPLICATIONS/MARKOV%20CHAIN/MarkovChainLinguisticsApplication.R" TargetMode="External"/><Relationship Id="rId5" Type="http://schemas.openxmlformats.org/officeDocument/2006/relationships/image" Target="../media/image25.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R%20CODES%20FOR%20EXAMPLES%20AND%20APPLICATIONS/MARKOV%20CHAIN/MarkovChainGeneticApplication.R" TargetMode="External"/><Relationship Id="rId5" Type="http://schemas.openxmlformats.org/officeDocument/2006/relationships/image" Target="../media/image39.png"/><Relationship Id="rId4" Type="http://schemas.openxmlformats.org/officeDocument/2006/relationships/image" Target="../media/image380.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hyperlink" Target="R%20CODES%20FOR%20EXAMPLES%20AND%20APPLICATIONS/MARKOV%20CHAIN/MarkovChainWeatherApplication.R" TargetMode="Externa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R%20CODES%20FOR%20EXAMPLES%20AND%20APPLICATIONS/MARKOV%20CHAIN/MarkovChainWeatherApplication.R"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hyperlink" Target="R%20CODES%20FOR%20EXAMPLES%20AND%20APPLICATIONS/RANDOM%20WALK/SimulatedTrajectories1D_RW.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R%20CODES%20FOR%20EXAMPLES%20AND%20APPLICATIONS/RANDOM%20WALK/SimulatedTrajectory2D_RW.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hyperlink" Target="R%20CODES%20FOR%20EXAMPLES%20AND%20APPLICATIONS/RANDOM%20WALK/SimulatedTrajectory3D_RW.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hyperlink" Target="R%20CODES%20FOR%20EXAMPLES%20AND%20APPLICATIONS/RANDOM%20WALK/Gambler'sRuinProblemSimulation.R"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hyperlink" Target="R%20CODES%20FOR%20EXERCISES/RANDOM%20WALK/Gambler'sRuinProblemExercise.R"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59.jf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POISSON%20PROCESS/SimulationPoissonProcess.R"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R%20CODES%20FOR%20EXAMPLES%20AND%20APPLICATIONS/POISSON%20PROCESS/earthquakedata2012-2018.csv"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hyperlink" Target="R%20CODES%20FOR%20EXAMPLES%20AND%20APPLICATIONS/POISSON%20PROCESS/EarthquakesPoissonProcess.R" TargetMode="External"/><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R%20CODES%20FOR%20EXERCISES/POISSON%20PROCESS/volcanoesdata.csv"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ERCISES/POISSON%20PROCESS/VolcanoesPoissonProcessExercise.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MARKOV%20CHAIN/MarkovChainExampl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POISSON%20PROCESS/HockeyGamePoissonProcess.R"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R%20CODES%20FOR%20EXAMPLES%20AND%20APPLICATIONS/BIRTH-AND-DEATH%20PROCESS/LinearBirthAndDeathProcessSimulation.R" TargetMode="Externa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MARKOV%20CHAIN/MarkovChainExample.R"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hyperlink" Target="R%20CODES%20FOR%20EXAMPLES%20AND%20APPLICATIONS/BIRTH-AND-DEATH%20PROCESS/LinearBirthAndDeathProcessSimulation.R"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80.png"/></Relationships>
</file>

<file path=ppt/slides/_rels/slide74.xml.rels><?xml version="1.0" encoding="UTF-8" standalone="yes"?>
<Relationships xmlns="http://schemas.openxmlformats.org/package/2006/relationships"><Relationship Id="rId3" Type="http://schemas.openxmlformats.org/officeDocument/2006/relationships/hyperlink" Target="R%20CODES%20FOR%20EXERCISES/BIRTH-AND-DEATH%20PROCESS/MM1Exercise.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BIRTH-AND-DEATH%20PROCESS/BirdFlockModelSimulation.R"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4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R%20CODES%20FOR%20EXERCISES/BIRTH-AND-DEATH%20PROCESS/BirdFlockModelExercise.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hyperlink" Target="R%20CODES%20FOR%20EXAMPLES%20AND%20APPLICATIONS/BRANCHING%20PROCESS/BranchingProcessSimulation.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0.png"/><Relationship Id="rId1" Type="http://schemas.openxmlformats.org/officeDocument/2006/relationships/slideLayout" Target="../slideLayouts/slideLayout1.xml"/><Relationship Id="rId4" Type="http://schemas.openxmlformats.org/officeDocument/2006/relationships/hyperlink" Target="R%20CODES%20FOR%20EXAMPLES%20AND%20APPLICATIONS/BRANCHING%20PROCESS/BranchingProcessExtinctionProbExample.R"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ERCISES/BRANCHING%20PROCESS/ParlayingStrategyExercise.R"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R%20CODES%20FOR%20EXAMPLES%20AND%20APPLICATIONS/BROWNIAN%20MOTION/Simulation1DBrownianMotion.R" TargetMode="External"/><Relationship Id="rId5" Type="http://schemas.openxmlformats.org/officeDocument/2006/relationships/image" Target="../media/image7.png"/><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Simulation2DBrownianMotion.R"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Simulation3DBrownianMotion.R"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hyperlink" Target="R%20CODES%20FOR%20EXAMPLES%20AND%20APPLICATIONS/BROWNIAN%20MOTION/SimulationBrownianBridge.R"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hyperlink" Target="R%20CODES%20FOR%20EXAMPLES%20AND%20APPLICATIONS/BROWNIAN%20MOTION/ApplicationBMDriftVolatility.R"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R%20CODES%20FOR%20EXAMPLES%20AND%20APPLICATIONS/BROWNIAN%20MOTION/SimulationOrnsteinUhlenbeckProcess.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ApplicationBrownianBridg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p:txBody>
          <a:bodyPr>
            <a:scene3d>
              <a:camera prst="orthographicFront"/>
              <a:lightRig rig="threePt" dir="t"/>
            </a:scene3d>
            <a:sp3d extrusionH="57150">
              <a:bevelT w="38100" h="38100"/>
            </a:sp3d>
          </a:bodyPr>
          <a:lstStyle/>
          <a:p>
            <a:r>
              <a:rPr lang="en-US" dirty="0">
                <a:effectLst>
                  <a:innerShdw blurRad="63500" dist="50800" dir="13500000">
                    <a:prstClr val="black">
                      <a:alpha val="50000"/>
                    </a:prstClr>
                  </a:innerShdw>
                </a:effectLst>
              </a:rPr>
              <a:t>Introduction to Stochastic Processes:</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p:txBody>
          <a:bodyPr/>
          <a:lstStyle/>
          <a:p>
            <a:r>
              <a:rPr lang="en-US" dirty="0"/>
              <a:t>Definitions, Simulations, and Interesting Applications</a:t>
            </a:r>
          </a:p>
          <a:p>
            <a:r>
              <a:rPr lang="en-US" dirty="0"/>
              <a:t>By</a:t>
            </a:r>
          </a:p>
          <a:p>
            <a:r>
              <a:rPr lang="en-US" dirty="0"/>
              <a:t>Dr. Olga Korosteleva, CSULB</a:t>
            </a:r>
          </a:p>
        </p:txBody>
      </p:sp>
      <p:pic>
        <p:nvPicPr>
          <p:cNvPr id="5" name="Picture 4">
            <a:extLst>
              <a:ext uri="{FF2B5EF4-FFF2-40B4-BE49-F238E27FC236}">
                <a16:creationId xmlns:a16="http://schemas.microsoft.com/office/drawing/2014/main" id="{E4319E61-FE43-470F-919B-9E98AE8F4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58527"/>
            <a:ext cx="12192000" cy="1699474"/>
          </a:xfrm>
          <a:prstGeom prst="rect">
            <a:avLst/>
          </a:prstGeom>
          <a:scene3d>
            <a:camera prst="orthographicFront"/>
            <a:lightRig rig="threePt" dir="t"/>
          </a:scene3d>
          <a:sp3d>
            <a:bevelT/>
          </a:sp3d>
        </p:spPr>
      </p:pic>
      <p:pic>
        <p:nvPicPr>
          <p:cNvPr id="6" name="Picture 5">
            <a:extLst>
              <a:ext uri="{FF2B5EF4-FFF2-40B4-BE49-F238E27FC236}">
                <a16:creationId xmlns:a16="http://schemas.microsoft.com/office/drawing/2014/main" id="{4244C157-876B-4591-9A5F-DC9D2D91F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0"/>
            <a:ext cx="12192000" cy="1699474"/>
          </a:xfrm>
          <a:prstGeom prst="rect">
            <a:avLst/>
          </a:prstGeom>
          <a:scene3d>
            <a:camera prst="orthographicFront"/>
            <a:lightRig rig="threePt" dir="t"/>
          </a:scene3d>
          <a:sp3d>
            <a:bevelT/>
          </a:sp3d>
        </p:spPr>
      </p:pic>
      <p:sp>
        <p:nvSpPr>
          <p:cNvPr id="7" name="TextBox 6">
            <a:extLst>
              <a:ext uri="{FF2B5EF4-FFF2-40B4-BE49-F238E27FC236}">
                <a16:creationId xmlns:a16="http://schemas.microsoft.com/office/drawing/2014/main" id="{74470D36-3F9D-47EB-B53E-DFA53044827F}"/>
              </a:ext>
            </a:extLst>
          </p:cNvPr>
          <p:cNvSpPr txBox="1"/>
          <p:nvPr/>
        </p:nvSpPr>
        <p:spPr>
          <a:xfrm>
            <a:off x="4013200" y="5842000"/>
            <a:ext cx="4191000" cy="646331"/>
          </a:xfrm>
          <a:prstGeom prst="rect">
            <a:avLst/>
          </a:prstGeom>
          <a:solidFill>
            <a:schemeClr val="bg1"/>
          </a:solidFill>
          <a:ln>
            <a:solidFill>
              <a:schemeClr val="accent1"/>
            </a:solidFill>
          </a:ln>
        </p:spPr>
        <p:txBody>
          <a:bodyPr wrap="square" rtlCol="0">
            <a:spAutoFit/>
          </a:bodyPr>
          <a:lstStyle/>
          <a:p>
            <a:pPr algn="ctr"/>
            <a:r>
              <a:rPr lang="en-US" dirty="0">
                <a:solidFill>
                  <a:srgbClr val="002060"/>
                </a:solidFill>
              </a:rPr>
              <a:t>SOCAL R USER GROUP</a:t>
            </a:r>
          </a:p>
          <a:p>
            <a:pPr algn="ctr"/>
            <a:r>
              <a:rPr lang="en-US" dirty="0">
                <a:solidFill>
                  <a:srgbClr val="002060"/>
                </a:solidFill>
              </a:rPr>
              <a:t>FEBRUARY 11, 2023</a:t>
            </a:r>
          </a:p>
        </p:txBody>
      </p:sp>
    </p:spTree>
    <p:extLst>
      <p:ext uri="{BB962C8B-B14F-4D97-AF65-F5344CB8AC3E}">
        <p14:creationId xmlns:p14="http://schemas.microsoft.com/office/powerpoint/2010/main" val="2774465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016000" y="645572"/>
            <a:ext cx="10020300" cy="693737"/>
          </a:xfrm>
        </p:spPr>
        <p:txBody>
          <a:bodyPr>
            <a:normAutofit fontScale="90000"/>
          </a:bodyPr>
          <a:lstStyle/>
          <a:p>
            <a:r>
              <a:rPr lang="en-US" dirty="0"/>
              <a:t>Example of Markov Chain (Cont.)</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1350" y="1857904"/>
            <a:ext cx="10871200" cy="4495800"/>
          </a:xfrm>
        </p:spPr>
        <p:txBody>
          <a:bodyPr>
            <a:normAutofit/>
          </a:bodyPr>
          <a:lstStyle/>
          <a:p>
            <a:pPr algn="l">
              <a:lnSpc>
                <a:spcPct val="150000"/>
              </a:lnSpc>
            </a:pPr>
            <a:endParaRPr lang="en-US" dirty="0"/>
          </a:p>
          <a:p>
            <a:pPr algn="l">
              <a:lnSpc>
                <a:spcPct val="150000"/>
              </a:lnSpc>
            </a:pPr>
            <a:endParaRPr lang="en-US" dirty="0"/>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a:t>
            </a:r>
            <a:endParaRPr lang="en-US" dirty="0">
              <a:solidFill>
                <a:schemeClr val="bg1"/>
              </a:solidFill>
            </a:endParaRPr>
          </a:p>
        </p:txBody>
      </p:sp>
      <p:sp>
        <p:nvSpPr>
          <p:cNvPr id="7" name="TextBox 6">
            <a:extLst>
              <a:ext uri="{FF2B5EF4-FFF2-40B4-BE49-F238E27FC236}">
                <a16:creationId xmlns:a16="http://schemas.microsoft.com/office/drawing/2014/main" id="{FA321CC8-2E39-4443-B76B-2331ADE1AF6D}"/>
              </a:ext>
            </a:extLst>
          </p:cNvPr>
          <p:cNvSpPr txBox="1"/>
          <p:nvPr/>
        </p:nvSpPr>
        <p:spPr>
          <a:xfrm>
            <a:off x="543034" y="2429030"/>
            <a:ext cx="1220452" cy="492443"/>
          </a:xfrm>
          <a:prstGeom prst="rect">
            <a:avLst/>
          </a:prstGeom>
          <a:noFill/>
        </p:spPr>
        <p:txBody>
          <a:bodyPr wrap="square" rtlCol="0">
            <a:spAutoFit/>
          </a:bodyPr>
          <a:lstStyle/>
          <a:p>
            <a:r>
              <a:rPr lang="en-US" sz="2600" b="1" dirty="0">
                <a:solidFill>
                  <a:srgbClr val="B265B2"/>
                </a:solidFill>
                <a:hlinkClick r:id="rId3" action="ppaction://hlinkfile"/>
              </a:rPr>
              <a:t>R CODE</a:t>
            </a:r>
            <a:endParaRPr lang="en-US" sz="2600" b="1" dirty="0">
              <a:solidFill>
                <a:srgbClr val="B265B2"/>
              </a:solidFill>
            </a:endParaRPr>
          </a:p>
        </p:txBody>
      </p:sp>
      <p:pic>
        <p:nvPicPr>
          <p:cNvPr id="5" name="Picture 4">
            <a:extLst>
              <a:ext uri="{FF2B5EF4-FFF2-40B4-BE49-F238E27FC236}">
                <a16:creationId xmlns:a16="http://schemas.microsoft.com/office/drawing/2014/main" id="{BEE42BE1-7D6B-4DCB-8C30-16B5B40B4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826" y="1393271"/>
            <a:ext cx="6881562" cy="5421811"/>
          </a:xfrm>
          <a:prstGeom prst="rect">
            <a:avLst/>
          </a:prstGeom>
        </p:spPr>
      </p:pic>
    </p:spTree>
    <p:extLst>
      <p:ext uri="{BB962C8B-B14F-4D97-AF65-F5344CB8AC3E}">
        <p14:creationId xmlns:p14="http://schemas.microsoft.com/office/powerpoint/2010/main" val="16827928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Subtitle 4">
                <a:extLst>
                  <a:ext uri="{FF2B5EF4-FFF2-40B4-BE49-F238E27FC236}">
                    <a16:creationId xmlns:a16="http://schemas.microsoft.com/office/drawing/2014/main" id="{144B4EB7-C940-4FB3-BC55-6280AF6E7E3B}"/>
                  </a:ext>
                </a:extLst>
              </p:cNvPr>
              <p:cNvSpPr txBox="1">
                <a:spLocks/>
              </p:cNvSpPr>
              <p:nvPr/>
            </p:nvSpPr>
            <p:spPr>
              <a:xfrm>
                <a:off x="528054" y="1488649"/>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dirty="0"/>
                  <a:t>A Brownian motion with drift and volatility is used to model the behavior of a stock price over time. The data set downloaded from</a:t>
                </a:r>
              </a:p>
              <a:p>
                <a:pPr>
                  <a:lnSpc>
                    <a:spcPct val="150000"/>
                  </a:lnSpc>
                </a:pPr>
                <a:r>
                  <a:rPr lang="en-US" dirty="0"/>
                  <a:t> </a:t>
                </a:r>
                <a:r>
                  <a:rPr lang="pt-BR" b="1" i="1" dirty="0"/>
                  <a:t>https://nance.yahoo.com/quote/AMZN/history/ </a:t>
                </a:r>
              </a:p>
              <a:p>
                <a:pPr algn="l">
                  <a:lnSpc>
                    <a:spcPct val="150000"/>
                  </a:lnSpc>
                </a:pPr>
                <a:r>
                  <a:rPr lang="pt-BR" dirty="0"/>
                  <a:t>contains Amazon.com, Inc. </a:t>
                </a:r>
                <a:r>
                  <a:rPr lang="en-US" dirty="0"/>
                  <a:t>daily stock prices at the closing time of stock market exchange between 12/27/2021 and 12/23/2022. We estimate  drift and volatility by noticing that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𝐵</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oMath>
                </a14:m>
                <a:r>
                  <a:rPr lang="en-US" sz="2800" dirty="0"/>
                  <a:t>), </a:t>
                </a:r>
                <a:r>
                  <a:rPr lang="en-US" dirty="0"/>
                  <a:t>so the estimate of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is the average of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oMath>
                </a14:m>
                <a:r>
                  <a:rPr lang="en-US" dirty="0"/>
                  <a:t> and the estimate of </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dirty="0"/>
                  <a:t> is the standard deviation of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b="0" i="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9" name="Subtitle 4">
                <a:extLst>
                  <a:ext uri="{FF2B5EF4-FFF2-40B4-BE49-F238E27FC236}">
                    <a16:creationId xmlns:a16="http://schemas.microsoft.com/office/drawing/2014/main" id="{144B4EB7-C940-4FB3-BC55-6280AF6E7E3B}"/>
                  </a:ext>
                </a:extLst>
              </p:cNvPr>
              <p:cNvSpPr txBox="1">
                <a:spLocks noRot="1" noChangeAspect="1" noMove="1" noResize="1" noEditPoints="1" noAdjustHandles="1" noChangeArrowheads="1" noChangeShapeType="1" noTextEdit="1"/>
              </p:cNvSpPr>
              <p:nvPr/>
            </p:nvSpPr>
            <p:spPr>
              <a:xfrm>
                <a:off x="528054" y="1488649"/>
                <a:ext cx="10993400" cy="4701990"/>
              </a:xfrm>
              <a:prstGeom prst="rect">
                <a:avLst/>
              </a:prstGeom>
              <a:blipFill>
                <a:blip r:embed="rId2"/>
                <a:stretch>
                  <a:fillRect l="-887"/>
                </a:stretch>
              </a:blipFill>
            </p:spPr>
            <p:txBody>
              <a:bodyPr/>
              <a:lstStyle/>
              <a:p>
                <a:r>
                  <a:rPr lang="en-US">
                    <a:noFill/>
                  </a:rPr>
                  <a:t> </a:t>
                </a:r>
              </a:p>
            </p:txBody>
          </p:sp>
        </mc:Fallback>
      </mc:AlternateContent>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22619" y="6223878"/>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100</a:t>
            </a:r>
          </a:p>
        </p:txBody>
      </p:sp>
      <p:sp>
        <p:nvSpPr>
          <p:cNvPr id="11" name="Subtitle 4">
            <a:extLst>
              <a:ext uri="{FF2B5EF4-FFF2-40B4-BE49-F238E27FC236}">
                <a16:creationId xmlns:a16="http://schemas.microsoft.com/office/drawing/2014/main" id="{77F6E5B3-542A-47AD-8A24-82548BF778BB}"/>
              </a:ext>
            </a:extLst>
          </p:cNvPr>
          <p:cNvSpPr>
            <a:spLocks noGrp="1"/>
          </p:cNvSpPr>
          <p:nvPr>
            <p:ph type="subTitle" idx="1"/>
          </p:nvPr>
        </p:nvSpPr>
        <p:spPr>
          <a:xfrm>
            <a:off x="1304364" y="524435"/>
            <a:ext cx="9598713" cy="914778"/>
          </a:xfrm>
        </p:spPr>
        <p:txBody>
          <a:bodyPr vert="horz">
            <a:noAutofit/>
          </a:bodyPr>
          <a:lstStyle/>
          <a:p>
            <a:pPr algn="l">
              <a:lnSpc>
                <a:spcPct val="100000"/>
              </a:lnSpc>
            </a:pPr>
            <a:r>
              <a:rPr lang="en-US" sz="4300" dirty="0">
                <a:ea typeface="Cambria Math" panose="02040503050406030204" pitchFamily="18" charset="0"/>
              </a:rPr>
              <a:t>APPLICATION OF </a:t>
            </a:r>
            <a:r>
              <a:rPr lang="en-US" sz="4300" b="0" dirty="0">
                <a:ea typeface="Cambria Math" panose="02040503050406030204" pitchFamily="18" charset="0"/>
              </a:rPr>
              <a:t>BROWNIAN MOTION (2)</a:t>
            </a:r>
          </a:p>
        </p:txBody>
      </p:sp>
    </p:spTree>
    <p:extLst>
      <p:ext uri="{BB962C8B-B14F-4D97-AF65-F5344CB8AC3E}">
        <p14:creationId xmlns:p14="http://schemas.microsoft.com/office/powerpoint/2010/main" val="7229743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101</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57197" y="562058"/>
            <a:ext cx="10222006" cy="914778"/>
          </a:xfrm>
        </p:spPr>
        <p:txBody>
          <a:bodyPr vert="horz">
            <a:noAutofit/>
          </a:bodyPr>
          <a:lstStyle/>
          <a:p>
            <a:pPr algn="l">
              <a:lnSpc>
                <a:spcPct val="100000"/>
              </a:lnSpc>
            </a:pPr>
            <a:r>
              <a:rPr lang="en-US" sz="3800" dirty="0">
                <a:ea typeface="Cambria Math" panose="02040503050406030204" pitchFamily="18" charset="0"/>
              </a:rPr>
              <a:t>APPLICATION OF </a:t>
            </a:r>
            <a:r>
              <a:rPr lang="en-US" sz="3800" b="0" dirty="0">
                <a:ea typeface="Cambria Math" panose="02040503050406030204" pitchFamily="18" charset="0"/>
              </a:rPr>
              <a:t>BROWNIAN MOTION (2) (CONT.)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TextBox 6">
            <a:extLst>
              <a:ext uri="{FF2B5EF4-FFF2-40B4-BE49-F238E27FC236}">
                <a16:creationId xmlns:a16="http://schemas.microsoft.com/office/drawing/2014/main" id="{A1C89EE5-5163-4F54-8EB5-86C12CD4D519}"/>
              </a:ext>
            </a:extLst>
          </p:cNvPr>
          <p:cNvSpPr txBox="1"/>
          <p:nvPr/>
        </p:nvSpPr>
        <p:spPr>
          <a:xfrm>
            <a:off x="1144499" y="6146567"/>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4" name="Picture 3">
            <a:extLst>
              <a:ext uri="{FF2B5EF4-FFF2-40B4-BE49-F238E27FC236}">
                <a16:creationId xmlns:a16="http://schemas.microsoft.com/office/drawing/2014/main" id="{22ACEE45-43C7-42A9-9F4A-D54A86FADF5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641" y="963481"/>
            <a:ext cx="11577117" cy="5429307"/>
          </a:xfrm>
          <a:prstGeom prst="rect">
            <a:avLst/>
          </a:prstGeom>
        </p:spPr>
      </p:pic>
    </p:spTree>
    <p:extLst>
      <p:ext uri="{BB962C8B-B14F-4D97-AF65-F5344CB8AC3E}">
        <p14:creationId xmlns:p14="http://schemas.microsoft.com/office/powerpoint/2010/main" val="2873971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19012" y="6190639"/>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102</a:t>
            </a:r>
          </a:p>
        </p:txBody>
      </p:sp>
      <p:sp>
        <p:nvSpPr>
          <p:cNvPr id="11" name="Subtitle 4">
            <a:extLst>
              <a:ext uri="{FF2B5EF4-FFF2-40B4-BE49-F238E27FC236}">
                <a16:creationId xmlns:a16="http://schemas.microsoft.com/office/drawing/2014/main" id="{77F6E5B3-542A-47AD-8A24-82548BF778BB}"/>
              </a:ext>
            </a:extLst>
          </p:cNvPr>
          <p:cNvSpPr>
            <a:spLocks noGrp="1"/>
          </p:cNvSpPr>
          <p:nvPr>
            <p:ph type="subTitle" idx="1"/>
          </p:nvPr>
        </p:nvSpPr>
        <p:spPr>
          <a:xfrm>
            <a:off x="1304364" y="524435"/>
            <a:ext cx="9598713" cy="914778"/>
          </a:xfrm>
        </p:spPr>
        <p:txBody>
          <a:bodyPr vert="horz">
            <a:noAutofit/>
          </a:bodyPr>
          <a:lstStyle/>
          <a:p>
            <a:pPr algn="l">
              <a:lnSpc>
                <a:spcPct val="100000"/>
              </a:lnSpc>
            </a:pPr>
            <a:r>
              <a:rPr lang="en-US" sz="4300" dirty="0">
                <a:ea typeface="Cambria Math" panose="02040503050406030204" pitchFamily="18" charset="0"/>
              </a:rPr>
              <a:t>APPLICATION OF </a:t>
            </a:r>
            <a:r>
              <a:rPr lang="en-US" sz="4300" b="0" dirty="0">
                <a:ea typeface="Cambria Math" panose="02040503050406030204" pitchFamily="18" charset="0"/>
              </a:rPr>
              <a:t>BROWNIAN MOTION (3)</a:t>
            </a:r>
          </a:p>
        </p:txBody>
      </p:sp>
      <p:sp>
        <p:nvSpPr>
          <p:cNvPr id="2" name="Rectangle 1">
            <a:extLst>
              <a:ext uri="{FF2B5EF4-FFF2-40B4-BE49-F238E27FC236}">
                <a16:creationId xmlns:a16="http://schemas.microsoft.com/office/drawing/2014/main" id="{E5C95EDB-B206-4759-A671-41C206CA13C1}"/>
              </a:ext>
            </a:extLst>
          </p:cNvPr>
          <p:cNvSpPr/>
          <p:nvPr/>
        </p:nvSpPr>
        <p:spPr>
          <a:xfrm>
            <a:off x="660461" y="1472470"/>
            <a:ext cx="10798418" cy="4831579"/>
          </a:xfrm>
          <a:prstGeom prst="rect">
            <a:avLst/>
          </a:prstGeom>
        </p:spPr>
        <p:txBody>
          <a:bodyPr wrap="square">
            <a:spAutoFit/>
          </a:bodyPr>
          <a:lstStyle/>
          <a:p>
            <a:pPr>
              <a:lnSpc>
                <a:spcPct val="150000"/>
              </a:lnSpc>
            </a:pPr>
            <a:r>
              <a:rPr lang="en-US" sz="2600" dirty="0"/>
              <a:t>As opposed to stock that can rise indefinitely, commodity prices move in a limited range in a free market. If the price is high, the demand drops, and consequently, the price drops. Likewise, if the price is low, demand increases, and eventually, the price increases. This characteristic is called a reversion to a long-run mean and, as we know, an Ornstein-</a:t>
            </a:r>
            <a:r>
              <a:rPr lang="en-US" sz="2600" dirty="0" err="1"/>
              <a:t>Uhlenbeck</a:t>
            </a:r>
            <a:r>
              <a:rPr lang="en-US" sz="2600" dirty="0"/>
              <a:t> (OU) process is a good mathematical model that captures this mean-reversion property. We use it to model natural gas prices between 1/4/2010 and 8/11/2020 (downloaded from </a:t>
            </a:r>
            <a:r>
              <a:rPr lang="en-US" sz="2600" i="1" dirty="0"/>
              <a:t>kaggle.com</a:t>
            </a:r>
            <a:r>
              <a:rPr lang="en-US" sz="2600" dirty="0"/>
              <a:t>). </a:t>
            </a:r>
          </a:p>
        </p:txBody>
      </p:sp>
    </p:spTree>
    <p:extLst>
      <p:ext uri="{BB962C8B-B14F-4D97-AF65-F5344CB8AC3E}">
        <p14:creationId xmlns:p14="http://schemas.microsoft.com/office/powerpoint/2010/main" val="28769034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103</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57197" y="562058"/>
            <a:ext cx="10222006" cy="914778"/>
          </a:xfrm>
        </p:spPr>
        <p:txBody>
          <a:bodyPr vert="horz">
            <a:noAutofit/>
          </a:bodyPr>
          <a:lstStyle/>
          <a:p>
            <a:pPr algn="l">
              <a:lnSpc>
                <a:spcPct val="100000"/>
              </a:lnSpc>
            </a:pPr>
            <a:r>
              <a:rPr lang="en-US" sz="3800" dirty="0">
                <a:ea typeface="Cambria Math" panose="02040503050406030204" pitchFamily="18" charset="0"/>
              </a:rPr>
              <a:t>APPLICATION OF </a:t>
            </a:r>
            <a:r>
              <a:rPr lang="en-US" sz="3800" b="0" dirty="0">
                <a:ea typeface="Cambria Math" panose="02040503050406030204" pitchFamily="18" charset="0"/>
              </a:rPr>
              <a:t>BROWNIAN MOTION (3) (CONT.)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7D5D023-4876-464C-95DF-F14A97F4C4C4}"/>
                  </a:ext>
                </a:extLst>
              </p:cNvPr>
              <p:cNvSpPr/>
              <p:nvPr/>
            </p:nvSpPr>
            <p:spPr>
              <a:xfrm>
                <a:off x="660461" y="1472470"/>
                <a:ext cx="10798418" cy="3630225"/>
              </a:xfrm>
              <a:prstGeom prst="rect">
                <a:avLst/>
              </a:prstGeom>
            </p:spPr>
            <p:txBody>
              <a:bodyPr wrap="square">
                <a:spAutoFit/>
              </a:bodyPr>
              <a:lstStyle/>
              <a:p>
                <a:pPr>
                  <a:lnSpc>
                    <a:spcPct val="150000"/>
                  </a:lnSpc>
                </a:pPr>
                <a:r>
                  <a:rPr lang="en-US" sz="2600" dirty="0"/>
                  <a:t>Ornstein-</a:t>
                </a:r>
                <a:r>
                  <a:rPr lang="en-US" sz="2600" dirty="0" err="1"/>
                  <a:t>Uhlenbeck</a:t>
                </a:r>
                <a:r>
                  <a:rPr lang="en-US" sz="2600" dirty="0"/>
                  <a:t> process </a:t>
                </a:r>
                <a14:m>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𝑋</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 </m:t>
                    </m:r>
                    <m:r>
                      <a:rPr lang="en-US" sz="2600" b="0" i="1" smtClean="0">
                        <a:latin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≥0}</m:t>
                    </m:r>
                  </m:oMath>
                </a14:m>
                <a:r>
                  <a:rPr lang="en-US" sz="2600" dirty="0"/>
                  <a:t> satisfies the equation</a:t>
                </a:r>
              </a:p>
              <a:p>
                <a:pPr algn="ctr">
                  <a:lnSpc>
                    <a:spcPct val="150000"/>
                  </a:lnSpc>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𝑋</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rPr>
                        <m:t>𝑋</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r>
                            <a:rPr lang="en-US" sz="2600" b="0" i="1" smtClean="0">
                              <a:latin typeface="Cambria Math" panose="02040503050406030204" pitchFamily="18" charset="0"/>
                            </a:rPr>
                            <m:t>+1</m:t>
                          </m:r>
                        </m:e>
                      </m:d>
                      <m:r>
                        <a:rPr lang="en-US" sz="2600" b="0" i="1" smtClean="0">
                          <a:latin typeface="Cambria Math" panose="02040503050406030204" pitchFamily="18" charset="0"/>
                        </a:rPr>
                        <m:t>−</m:t>
                      </m:r>
                      <m:r>
                        <a:rPr lang="en-US" sz="2600" b="0" i="1" smtClean="0">
                          <a:latin typeface="Cambria Math" panose="02040503050406030204" pitchFamily="18" charset="0"/>
                        </a:rPr>
                        <m:t>𝑋</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𝜃𝜇</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𝜃</m:t>
                      </m:r>
                      <m:r>
                        <a:rPr lang="en-US" sz="2600" b="0" i="1" smtClean="0">
                          <a:latin typeface="Cambria Math" panose="02040503050406030204" pitchFamily="18" charset="0"/>
                          <a:ea typeface="Cambria Math" panose="02040503050406030204" pitchFamily="18" charset="0"/>
                        </a:rPr>
                        <m:t>𝑋</m:t>
                      </m:r>
                      <m:d>
                        <m:dPr>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𝑡</m:t>
                          </m:r>
                        </m:e>
                      </m:d>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𝜎</m:t>
                      </m:r>
                      <m:r>
                        <a:rPr lang="en-US" sz="2600" b="0" i="1" smtClean="0">
                          <a:latin typeface="Cambria Math" panose="02040503050406030204" pitchFamily="18" charset="0"/>
                          <a:ea typeface="Cambria Math" panose="02040503050406030204" pitchFamily="18" charset="0"/>
                        </a:rPr>
                        <m:t>𝐵</m:t>
                      </m:r>
                      <m:d>
                        <m:dPr>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1</m:t>
                          </m:r>
                        </m:e>
                      </m:d>
                      <m:r>
                        <a:rPr lang="en-US" sz="2600" b="0" i="1" smtClean="0">
                          <a:latin typeface="Cambria Math" panose="02040503050406030204" pitchFamily="18" charset="0"/>
                          <a:ea typeface="Cambria Math" panose="02040503050406030204" pitchFamily="18" charset="0"/>
                        </a:rPr>
                        <m:t>.</m:t>
                      </m:r>
                    </m:oMath>
                  </m:oMathPara>
                </a14:m>
                <a:endParaRPr lang="en-US" sz="2600" dirty="0"/>
              </a:p>
              <a:p>
                <a:pPr>
                  <a:lnSpc>
                    <a:spcPct val="150000"/>
                  </a:lnSpc>
                </a:pPr>
                <a:r>
                  <a:rPr lang="en-US" sz="2600" dirty="0"/>
                  <a:t>It means that we can regress </a:t>
                </a:r>
                <a14:m>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𝑋</m:t>
                    </m:r>
                  </m:oMath>
                </a14:m>
                <a:r>
                  <a:rPr lang="en-US" sz="2600" dirty="0"/>
                  <a:t> on </a:t>
                </a:r>
                <a14:m>
                  <m:oMath xmlns:m="http://schemas.openxmlformats.org/officeDocument/2006/math">
                    <m:r>
                      <a:rPr lang="en-US" sz="2600" b="0" i="1" smtClean="0">
                        <a:latin typeface="Cambria Math" panose="02040503050406030204" pitchFamily="18" charset="0"/>
                      </a:rPr>
                      <m:t>𝑋</m:t>
                    </m:r>
                    <m:r>
                      <a:rPr lang="en-US" sz="2600" b="0" i="1" smtClean="0">
                        <a:latin typeface="Cambria Math" panose="02040503050406030204" pitchFamily="18" charset="0"/>
                      </a:rPr>
                      <m:t>(</m:t>
                    </m:r>
                    <m:r>
                      <a:rPr lang="en-US" sz="2600" b="0" i="1" smtClean="0">
                        <a:latin typeface="Cambria Math" panose="02040503050406030204" pitchFamily="18" charset="0"/>
                      </a:rPr>
                      <m:t>𝑡</m:t>
                    </m:r>
                    <m:r>
                      <a:rPr lang="en-US" sz="2600" b="0" i="1" smtClean="0">
                        <a:latin typeface="Cambria Math" panose="02040503050406030204" pitchFamily="18" charset="0"/>
                      </a:rPr>
                      <m:t>)</m:t>
                    </m:r>
                  </m:oMath>
                </a14:m>
                <a:r>
                  <a:rPr lang="en-US" sz="2600" dirty="0"/>
                  <a:t> and, denoting the fitted intercept and slope by </a:t>
                </a:r>
                <a14:m>
                  <m:oMath xmlns:m="http://schemas.openxmlformats.org/officeDocument/2006/math">
                    <m:r>
                      <a:rPr lang="en-US" sz="2600" b="0" i="1" smtClean="0">
                        <a:latin typeface="Cambria Math" panose="02040503050406030204" pitchFamily="18" charset="0"/>
                      </a:rPr>
                      <m:t>𝑎</m:t>
                    </m:r>
                  </m:oMath>
                </a14:m>
                <a:r>
                  <a:rPr lang="en-US" sz="2600" dirty="0"/>
                  <a:t> and </a:t>
                </a:r>
                <a14:m>
                  <m:oMath xmlns:m="http://schemas.openxmlformats.org/officeDocument/2006/math">
                    <m:r>
                      <a:rPr lang="en-US" sz="2600" b="0" i="1" smtClean="0">
                        <a:latin typeface="Cambria Math" panose="02040503050406030204" pitchFamily="18" charset="0"/>
                      </a:rPr>
                      <m:t>𝑏</m:t>
                    </m:r>
                  </m:oMath>
                </a14:m>
                <a:r>
                  <a:rPr lang="en-US" sz="2600" dirty="0"/>
                  <a:t>, respectively, we see that the estimate of </a:t>
                </a:r>
                <a14:m>
                  <m:oMath xmlns:m="http://schemas.openxmlformats.org/officeDocument/2006/math">
                    <m:r>
                      <a:rPr lang="en-US" sz="2600" i="1" smtClean="0">
                        <a:latin typeface="Cambria Math" panose="02040503050406030204" pitchFamily="18" charset="0"/>
                        <a:ea typeface="Cambria Math" panose="02040503050406030204" pitchFamily="18" charset="0"/>
                      </a:rPr>
                      <m:t>𝜃</m:t>
                    </m:r>
                  </m:oMath>
                </a14:m>
                <a:r>
                  <a:rPr lang="en-US" sz="2600" dirty="0"/>
                  <a:t> is </a:t>
                </a:r>
                <a14:m>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𝑏</m:t>
                    </m:r>
                  </m:oMath>
                </a14:m>
                <a:r>
                  <a:rPr lang="en-US" sz="2600" dirty="0"/>
                  <a:t>, estimate of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oMath>
                </a14:m>
                <a:r>
                  <a:rPr lang="en-US" sz="2600" dirty="0"/>
                  <a:t> is </a:t>
                </a:r>
                <a14:m>
                  <m:oMath xmlns:m="http://schemas.openxmlformats.org/officeDocument/2006/math">
                    <m:r>
                      <a:rPr lang="en-US" sz="2600" b="0" i="1" smtClean="0">
                        <a:latin typeface="Cambria Math" panose="02040503050406030204" pitchFamily="18" charset="0"/>
                      </a:rPr>
                      <m:t>−</m:t>
                    </m:r>
                    <m:r>
                      <a:rPr lang="en-US" sz="2600" i="1">
                        <a:latin typeface="Cambria Math" panose="02040503050406030204" pitchFamily="18" charset="0"/>
                      </a:rPr>
                      <m:t>𝑎</m:t>
                    </m:r>
                    <m:r>
                      <a:rPr lang="en-US" sz="2600" i="1">
                        <a:latin typeface="Cambria Math" panose="02040503050406030204" pitchFamily="18" charset="0"/>
                      </a:rPr>
                      <m:t>/</m:t>
                    </m:r>
                    <m:r>
                      <a:rPr lang="en-US" sz="2600" i="1">
                        <a:latin typeface="Cambria Math" panose="02040503050406030204" pitchFamily="18" charset="0"/>
                      </a:rPr>
                      <m:t>𝑏</m:t>
                    </m:r>
                    <m:r>
                      <a:rPr lang="en-US" sz="2600" b="0" i="1" smtClean="0">
                        <a:latin typeface="Cambria Math" panose="02040503050406030204" pitchFamily="18" charset="0"/>
                      </a:rPr>
                      <m:t>,</m:t>
                    </m:r>
                  </m:oMath>
                </a14:m>
                <a:r>
                  <a:rPr lang="en-US" sz="2600" dirty="0"/>
                  <a:t> and </a:t>
                </a:r>
                <a14:m>
                  <m:oMath xmlns:m="http://schemas.openxmlformats.org/officeDocument/2006/math">
                    <m:r>
                      <a:rPr lang="en-US" sz="2600" i="1" smtClean="0">
                        <a:latin typeface="Cambria Math" panose="02040503050406030204" pitchFamily="18" charset="0"/>
                        <a:ea typeface="Cambria Math" panose="02040503050406030204" pitchFamily="18" charset="0"/>
                      </a:rPr>
                      <m:t>𝜎</m:t>
                    </m:r>
                  </m:oMath>
                </a14:m>
                <a:r>
                  <a:rPr lang="en-US" sz="2600" dirty="0"/>
                  <a:t> is estimated as the sample standard deviation of the regression error.</a:t>
                </a:r>
              </a:p>
            </p:txBody>
          </p:sp>
        </mc:Choice>
        <mc:Fallback xmlns="">
          <p:sp>
            <p:nvSpPr>
              <p:cNvPr id="10" name="Rectangle 9">
                <a:extLst>
                  <a:ext uri="{FF2B5EF4-FFF2-40B4-BE49-F238E27FC236}">
                    <a16:creationId xmlns:a16="http://schemas.microsoft.com/office/drawing/2014/main" id="{E7D5D023-4876-464C-95DF-F14A97F4C4C4}"/>
                  </a:ext>
                </a:extLst>
              </p:cNvPr>
              <p:cNvSpPr>
                <a:spLocks noRot="1" noChangeAspect="1" noMove="1" noResize="1" noEditPoints="1" noAdjustHandles="1" noChangeArrowheads="1" noChangeShapeType="1" noTextEdit="1"/>
              </p:cNvSpPr>
              <p:nvPr/>
            </p:nvSpPr>
            <p:spPr>
              <a:xfrm>
                <a:off x="660461" y="1472470"/>
                <a:ext cx="10798418" cy="3630225"/>
              </a:xfrm>
              <a:prstGeom prst="rect">
                <a:avLst/>
              </a:prstGeom>
              <a:blipFill>
                <a:blip r:embed="rId3"/>
                <a:stretch>
                  <a:fillRect l="-1016" r="-1411" b="-3529"/>
                </a:stretch>
              </a:blipFill>
            </p:spPr>
            <p:txBody>
              <a:bodyPr/>
              <a:lstStyle/>
              <a:p>
                <a:r>
                  <a:rPr lang="en-US">
                    <a:noFill/>
                  </a:rPr>
                  <a:t> </a:t>
                </a:r>
              </a:p>
            </p:txBody>
          </p:sp>
        </mc:Fallback>
      </mc:AlternateContent>
    </p:spTree>
    <p:extLst>
      <p:ext uri="{BB962C8B-B14F-4D97-AF65-F5344CB8AC3E}">
        <p14:creationId xmlns:p14="http://schemas.microsoft.com/office/powerpoint/2010/main" val="12060543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19012" y="6190639"/>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104</a:t>
            </a:r>
          </a:p>
        </p:txBody>
      </p:sp>
      <p:sp>
        <p:nvSpPr>
          <p:cNvPr id="11" name="Subtitle 4">
            <a:extLst>
              <a:ext uri="{FF2B5EF4-FFF2-40B4-BE49-F238E27FC236}">
                <a16:creationId xmlns:a16="http://schemas.microsoft.com/office/drawing/2014/main" id="{77F6E5B3-542A-47AD-8A24-82548BF778BB}"/>
              </a:ext>
            </a:extLst>
          </p:cNvPr>
          <p:cNvSpPr>
            <a:spLocks noGrp="1"/>
          </p:cNvSpPr>
          <p:nvPr>
            <p:ph type="subTitle" idx="1"/>
          </p:nvPr>
        </p:nvSpPr>
        <p:spPr>
          <a:xfrm>
            <a:off x="508682" y="553368"/>
            <a:ext cx="11455476" cy="914778"/>
          </a:xfrm>
        </p:spPr>
        <p:txBody>
          <a:bodyPr vert="horz">
            <a:noAutofit/>
          </a:bodyPr>
          <a:lstStyle/>
          <a:p>
            <a:pPr algn="l">
              <a:lnSpc>
                <a:spcPct val="100000"/>
              </a:lnSpc>
            </a:pPr>
            <a:r>
              <a:rPr lang="en-US" sz="4200" dirty="0">
                <a:ea typeface="Cambria Math" panose="02040503050406030204" pitchFamily="18" charset="0"/>
              </a:rPr>
              <a:t>APPLICATION OF BROWNIAN MOTION (3) (CONT.) </a:t>
            </a:r>
          </a:p>
        </p:txBody>
      </p:sp>
      <p:pic>
        <p:nvPicPr>
          <p:cNvPr id="4" name="Picture 3">
            <a:extLst>
              <a:ext uri="{FF2B5EF4-FFF2-40B4-BE49-F238E27FC236}">
                <a16:creationId xmlns:a16="http://schemas.microsoft.com/office/drawing/2014/main" id="{36A4D719-FA3C-4149-BF37-B83D2C429C9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7927" y="1153518"/>
            <a:ext cx="8402213" cy="5531609"/>
          </a:xfrm>
          <a:prstGeom prst="rect">
            <a:avLst/>
          </a:prstGeom>
        </p:spPr>
      </p:pic>
      <p:sp>
        <p:nvSpPr>
          <p:cNvPr id="9" name="TextBox 8">
            <a:extLst>
              <a:ext uri="{FF2B5EF4-FFF2-40B4-BE49-F238E27FC236}">
                <a16:creationId xmlns:a16="http://schemas.microsoft.com/office/drawing/2014/main" id="{046D87D6-1C2D-4503-BCD1-158480992999}"/>
              </a:ext>
            </a:extLst>
          </p:cNvPr>
          <p:cNvSpPr txBox="1"/>
          <p:nvPr/>
        </p:nvSpPr>
        <p:spPr>
          <a:xfrm>
            <a:off x="1144499" y="614656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4271146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674924" y="341442"/>
            <a:ext cx="6344556" cy="914778"/>
          </a:xfrm>
        </p:spPr>
        <p:txBody>
          <a:bodyPr vert="horz">
            <a:noAutofit/>
          </a:bodyPr>
          <a:lstStyle/>
          <a:p>
            <a:pPr algn="l">
              <a:lnSpc>
                <a:spcPct val="100000"/>
              </a:lnSpc>
            </a:pPr>
            <a:r>
              <a:rPr lang="en-US" sz="3800" b="0" dirty="0">
                <a:ea typeface="Cambria Math" panose="02040503050406030204" pitchFamily="18" charset="0"/>
              </a:rPr>
              <a:t>BROWNIAN MOTION EXERCISE</a:t>
            </a:r>
          </a:p>
        </p:txBody>
      </p:sp>
      <p:sp>
        <p:nvSpPr>
          <p:cNvPr id="10" name="Rectangle 9">
            <a:extLst>
              <a:ext uri="{FF2B5EF4-FFF2-40B4-BE49-F238E27FC236}">
                <a16:creationId xmlns:a16="http://schemas.microsoft.com/office/drawing/2014/main" id="{E7D5D023-4876-464C-95DF-F14A97F4C4C4}"/>
              </a:ext>
            </a:extLst>
          </p:cNvPr>
          <p:cNvSpPr/>
          <p:nvPr/>
        </p:nvSpPr>
        <p:spPr>
          <a:xfrm>
            <a:off x="619199" y="1043212"/>
            <a:ext cx="10798418" cy="589072"/>
          </a:xfrm>
          <a:prstGeom prst="rect">
            <a:avLst/>
          </a:prstGeom>
        </p:spPr>
        <p:txBody>
          <a:bodyPr wrap="square">
            <a:spAutoFit/>
          </a:bodyPr>
          <a:lstStyle/>
          <a:p>
            <a:pPr marL="342900" indent="-342900">
              <a:lnSpc>
                <a:spcPct val="150000"/>
              </a:lnSpc>
              <a:buClr>
                <a:srgbClr val="B265B2"/>
              </a:buClr>
              <a:buFont typeface="Wingdings" panose="05000000000000000000" pitchFamily="2" charset="2"/>
              <a:buChar char="q"/>
            </a:pPr>
            <a:r>
              <a:rPr lang="en-US" sz="2400" dirty="0"/>
              <a:t>Name the depicted processes.</a:t>
            </a:r>
          </a:p>
        </p:txBody>
      </p:sp>
      <p:pic>
        <p:nvPicPr>
          <p:cNvPr id="20" name="Picture 19">
            <a:extLst>
              <a:ext uri="{FF2B5EF4-FFF2-40B4-BE49-F238E27FC236}">
                <a16:creationId xmlns:a16="http://schemas.microsoft.com/office/drawing/2014/main" id="{3BC49652-187A-4B55-A299-DCDA922ACC55}"/>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355" y="1668463"/>
            <a:ext cx="2870299" cy="2335790"/>
          </a:xfrm>
          <a:prstGeom prst="rect">
            <a:avLst/>
          </a:prstGeom>
        </p:spPr>
      </p:pic>
      <p:pic>
        <p:nvPicPr>
          <p:cNvPr id="21" name="Picture 20">
            <a:extLst>
              <a:ext uri="{FF2B5EF4-FFF2-40B4-BE49-F238E27FC236}">
                <a16:creationId xmlns:a16="http://schemas.microsoft.com/office/drawing/2014/main" id="{1E20E1D7-F13A-4A44-A4D9-6D4BD6D37B2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137250" y="1729519"/>
            <a:ext cx="3419905" cy="1970392"/>
          </a:xfrm>
          <a:prstGeom prst="rect">
            <a:avLst/>
          </a:prstGeom>
        </p:spPr>
      </p:pic>
      <p:pic>
        <p:nvPicPr>
          <p:cNvPr id="23" name="Picture 22">
            <a:extLst>
              <a:ext uri="{FF2B5EF4-FFF2-40B4-BE49-F238E27FC236}">
                <a16:creationId xmlns:a16="http://schemas.microsoft.com/office/drawing/2014/main" id="{B41B30A0-3DF7-42C4-949A-D14FF806EE0D}"/>
              </a:ext>
            </a:extLst>
          </p:cNvPr>
          <p:cNvPicPr/>
          <p:nvPr/>
        </p:nvPicPr>
        <p:blipFill>
          <a:blip r:embed="rId5">
            <a:extLst>
              <a:ext uri="{28A0092B-C50C-407E-A947-70E740481C1C}">
                <a14:useLocalDpi xmlns:a14="http://schemas.microsoft.com/office/drawing/2010/main" val="0"/>
              </a:ext>
            </a:extLst>
          </a:blip>
          <a:stretch>
            <a:fillRect/>
          </a:stretch>
        </p:blipFill>
        <p:spPr>
          <a:xfrm>
            <a:off x="8054751" y="1646238"/>
            <a:ext cx="2576608" cy="2060016"/>
          </a:xfrm>
          <a:prstGeom prst="rect">
            <a:avLst/>
          </a:prstGeom>
        </p:spPr>
      </p:pic>
      <p:pic>
        <p:nvPicPr>
          <p:cNvPr id="24" name="Picture 23">
            <a:extLst>
              <a:ext uri="{FF2B5EF4-FFF2-40B4-BE49-F238E27FC236}">
                <a16:creationId xmlns:a16="http://schemas.microsoft.com/office/drawing/2014/main" id="{53C7EA07-4606-49AA-BB36-39CB51E928D3}"/>
              </a:ext>
            </a:extLst>
          </p:cNvPr>
          <p:cNvPicPr/>
          <p:nvPr/>
        </p:nvPicPr>
        <p:blipFill>
          <a:blip r:embed="rId6">
            <a:extLst>
              <a:ext uri="{28A0092B-C50C-407E-A947-70E740481C1C}">
                <a14:useLocalDpi xmlns:a14="http://schemas.microsoft.com/office/drawing/2010/main" val="0"/>
              </a:ext>
            </a:extLst>
          </a:blip>
          <a:stretch>
            <a:fillRect/>
          </a:stretch>
        </p:blipFill>
        <p:spPr>
          <a:xfrm>
            <a:off x="2359408" y="4046866"/>
            <a:ext cx="3044350" cy="2253442"/>
          </a:xfrm>
          <a:prstGeom prst="rect">
            <a:avLst/>
          </a:prstGeom>
        </p:spPr>
      </p:pic>
      <p:pic>
        <p:nvPicPr>
          <p:cNvPr id="25" name="Picture 24">
            <a:extLst>
              <a:ext uri="{FF2B5EF4-FFF2-40B4-BE49-F238E27FC236}">
                <a16:creationId xmlns:a16="http://schemas.microsoft.com/office/drawing/2014/main" id="{EE5B7128-5A5C-4BB6-B0AA-AB89301BC016}"/>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5923150" y="4143285"/>
            <a:ext cx="3419905" cy="2060016"/>
          </a:xfrm>
          <a:prstGeom prst="rect">
            <a:avLst/>
          </a:prstGeom>
        </p:spPr>
      </p:pic>
      <p:sp>
        <p:nvSpPr>
          <p:cNvPr id="5" name="TextBox 4">
            <a:extLst>
              <a:ext uri="{FF2B5EF4-FFF2-40B4-BE49-F238E27FC236}">
                <a16:creationId xmlns:a16="http://schemas.microsoft.com/office/drawing/2014/main" id="{06FD3131-3177-47A2-94DB-5C1635AA952E}"/>
              </a:ext>
            </a:extLst>
          </p:cNvPr>
          <p:cNvSpPr txBox="1"/>
          <p:nvPr/>
        </p:nvSpPr>
        <p:spPr>
          <a:xfrm>
            <a:off x="985157" y="3815035"/>
            <a:ext cx="3175000" cy="461665"/>
          </a:xfrm>
          <a:prstGeom prst="rect">
            <a:avLst/>
          </a:prstGeom>
          <a:noFill/>
        </p:spPr>
        <p:txBody>
          <a:bodyPr wrap="square" rtlCol="0">
            <a:spAutoFit/>
          </a:bodyPr>
          <a:lstStyle/>
          <a:p>
            <a:r>
              <a:rPr lang="en-US" sz="2400" dirty="0"/>
              <a:t>3D Brownian motion</a:t>
            </a:r>
          </a:p>
        </p:txBody>
      </p:sp>
      <p:sp>
        <p:nvSpPr>
          <p:cNvPr id="7" name="TextBox 6">
            <a:extLst>
              <a:ext uri="{FF2B5EF4-FFF2-40B4-BE49-F238E27FC236}">
                <a16:creationId xmlns:a16="http://schemas.microsoft.com/office/drawing/2014/main" id="{47581228-A05E-4848-B68A-D6F359F5EB27}"/>
              </a:ext>
            </a:extLst>
          </p:cNvPr>
          <p:cNvSpPr txBox="1"/>
          <p:nvPr/>
        </p:nvSpPr>
        <p:spPr>
          <a:xfrm>
            <a:off x="4520609" y="3674044"/>
            <a:ext cx="2805082" cy="461665"/>
          </a:xfrm>
          <a:prstGeom prst="rect">
            <a:avLst/>
          </a:prstGeom>
          <a:noFill/>
        </p:spPr>
        <p:txBody>
          <a:bodyPr wrap="square" rtlCol="0">
            <a:spAutoFit/>
          </a:bodyPr>
          <a:lstStyle/>
          <a:p>
            <a:r>
              <a:rPr lang="en-US" sz="2400" dirty="0"/>
              <a:t>Ornstein-</a:t>
            </a:r>
            <a:r>
              <a:rPr lang="en-US" sz="2400" dirty="0" err="1"/>
              <a:t>Uhlenbeck</a:t>
            </a:r>
            <a:endParaRPr lang="en-US" sz="2400" dirty="0"/>
          </a:p>
        </p:txBody>
      </p:sp>
      <p:sp>
        <p:nvSpPr>
          <p:cNvPr id="8" name="TextBox 7">
            <a:extLst>
              <a:ext uri="{FF2B5EF4-FFF2-40B4-BE49-F238E27FC236}">
                <a16:creationId xmlns:a16="http://schemas.microsoft.com/office/drawing/2014/main" id="{73707ED5-8E3F-4403-A3A5-225A3310A5C8}"/>
              </a:ext>
            </a:extLst>
          </p:cNvPr>
          <p:cNvSpPr txBox="1"/>
          <p:nvPr/>
        </p:nvSpPr>
        <p:spPr>
          <a:xfrm>
            <a:off x="7940514" y="3684062"/>
            <a:ext cx="2774793" cy="461665"/>
          </a:xfrm>
          <a:prstGeom prst="rect">
            <a:avLst/>
          </a:prstGeom>
          <a:noFill/>
        </p:spPr>
        <p:txBody>
          <a:bodyPr wrap="square" rtlCol="0">
            <a:spAutoFit/>
          </a:bodyPr>
          <a:lstStyle/>
          <a:p>
            <a:r>
              <a:rPr lang="en-US" sz="2400" dirty="0"/>
              <a:t>2D Brownian motion</a:t>
            </a:r>
          </a:p>
        </p:txBody>
      </p:sp>
      <p:sp>
        <p:nvSpPr>
          <p:cNvPr id="12" name="TextBox 11">
            <a:extLst>
              <a:ext uri="{FF2B5EF4-FFF2-40B4-BE49-F238E27FC236}">
                <a16:creationId xmlns:a16="http://schemas.microsoft.com/office/drawing/2014/main" id="{50AF07F2-6EED-40A4-BC07-1ED41E050AC3}"/>
              </a:ext>
            </a:extLst>
          </p:cNvPr>
          <p:cNvSpPr txBox="1"/>
          <p:nvPr/>
        </p:nvSpPr>
        <p:spPr>
          <a:xfrm>
            <a:off x="2169625" y="6300308"/>
            <a:ext cx="3419904" cy="461665"/>
          </a:xfrm>
          <a:prstGeom prst="rect">
            <a:avLst/>
          </a:prstGeom>
          <a:noFill/>
        </p:spPr>
        <p:txBody>
          <a:bodyPr wrap="square" rtlCol="0">
            <a:spAutoFit/>
          </a:bodyPr>
          <a:lstStyle/>
          <a:p>
            <a:r>
              <a:rPr lang="en-US" sz="2400" dirty="0"/>
              <a:t>BM w/drift and volatility</a:t>
            </a:r>
          </a:p>
        </p:txBody>
      </p:sp>
      <p:sp>
        <p:nvSpPr>
          <p:cNvPr id="13" name="TextBox 12">
            <a:extLst>
              <a:ext uri="{FF2B5EF4-FFF2-40B4-BE49-F238E27FC236}">
                <a16:creationId xmlns:a16="http://schemas.microsoft.com/office/drawing/2014/main" id="{92BA09A4-93C8-496D-8A34-12210BCC6DA2}"/>
              </a:ext>
            </a:extLst>
          </p:cNvPr>
          <p:cNvSpPr txBox="1"/>
          <p:nvPr/>
        </p:nvSpPr>
        <p:spPr>
          <a:xfrm>
            <a:off x="6414248" y="6300308"/>
            <a:ext cx="2339788" cy="461665"/>
          </a:xfrm>
          <a:prstGeom prst="rect">
            <a:avLst/>
          </a:prstGeom>
          <a:noFill/>
        </p:spPr>
        <p:txBody>
          <a:bodyPr wrap="square" rtlCol="0">
            <a:spAutoFit/>
          </a:bodyPr>
          <a:lstStyle/>
          <a:p>
            <a:r>
              <a:rPr lang="en-US" sz="2400" dirty="0"/>
              <a:t>Brownian bridge</a:t>
            </a:r>
          </a:p>
        </p:txBody>
      </p:sp>
    </p:spTree>
    <p:extLst>
      <p:ext uri="{BB962C8B-B14F-4D97-AF65-F5344CB8AC3E}">
        <p14:creationId xmlns:p14="http://schemas.microsoft.com/office/powerpoint/2010/main" val="13856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2" grpId="0"/>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19012" y="6190639"/>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106</a:t>
            </a:r>
          </a:p>
        </p:txBody>
      </p:sp>
      <p:sp>
        <p:nvSpPr>
          <p:cNvPr id="3" name="Subtitle 2">
            <a:extLst>
              <a:ext uri="{FF2B5EF4-FFF2-40B4-BE49-F238E27FC236}">
                <a16:creationId xmlns:a16="http://schemas.microsoft.com/office/drawing/2014/main" id="{BDA95C64-2BF4-4655-BE21-26C86F94A772}"/>
              </a:ext>
            </a:extLst>
          </p:cNvPr>
          <p:cNvSpPr>
            <a:spLocks noGrp="1"/>
          </p:cNvSpPr>
          <p:nvPr>
            <p:ph type="subTitle" idx="1"/>
          </p:nvPr>
        </p:nvSpPr>
        <p:spPr>
          <a:xfrm>
            <a:off x="0" y="936654"/>
            <a:ext cx="12192000" cy="5253986"/>
          </a:xfrm>
        </p:spPr>
        <p:txBody>
          <a:bodyPr>
            <a:normAutofit/>
          </a:bodyPr>
          <a:lstStyle/>
          <a:p>
            <a:pPr marL="342900" indent="-342900" algn="l">
              <a:buClr>
                <a:srgbClr val="37DAF9"/>
              </a:buClr>
              <a:buFont typeface="Wingdings" panose="05000000000000000000" pitchFamily="2" charset="2"/>
              <a:buChar char="q"/>
            </a:pPr>
            <a:r>
              <a:rPr lang="en-US" dirty="0"/>
              <a:t> Match each description with the process name.</a:t>
            </a:r>
          </a:p>
          <a:p>
            <a:pPr marL="860425" indent="-342900" algn="l">
              <a:lnSpc>
                <a:spcPct val="150000"/>
              </a:lnSpc>
              <a:buClr>
                <a:srgbClr val="37DAF9"/>
              </a:buClr>
              <a:buFont typeface="Wingdings" panose="05000000000000000000" pitchFamily="2" charset="2"/>
              <a:buChar char="§"/>
            </a:pPr>
            <a:r>
              <a:rPr lang="en-US" dirty="0"/>
              <a:t>movement of a second grader after school                       </a:t>
            </a:r>
          </a:p>
          <a:p>
            <a:pPr marL="860425" indent="-342900" algn="l">
              <a:lnSpc>
                <a:spcPct val="150000"/>
              </a:lnSpc>
              <a:buClr>
                <a:srgbClr val="37DAF9"/>
              </a:buClr>
              <a:buFont typeface="Wingdings" panose="05000000000000000000" pitchFamily="2" charset="2"/>
              <a:buChar char="§"/>
            </a:pPr>
            <a:r>
              <a:rPr lang="en-US" dirty="0"/>
              <a:t> price of gold, sugar, cotton, soybean                                     </a:t>
            </a:r>
          </a:p>
          <a:p>
            <a:pPr marL="860425" indent="-342900" algn="l">
              <a:lnSpc>
                <a:spcPct val="150000"/>
              </a:lnSpc>
              <a:buClr>
                <a:srgbClr val="37DAF9"/>
              </a:buClr>
              <a:buFont typeface="Wingdings" panose="05000000000000000000" pitchFamily="2" charset="2"/>
              <a:buChar char="§"/>
            </a:pPr>
            <a:r>
              <a:rPr lang="en-US" dirty="0"/>
              <a:t>price of the stock of Johnson &amp; Johnson, </a:t>
            </a:r>
          </a:p>
          <a:p>
            <a:pPr marL="517525" algn="l">
              <a:lnSpc>
                <a:spcPct val="150000"/>
              </a:lnSpc>
              <a:buClr>
                <a:srgbClr val="37DAF9"/>
              </a:buClr>
            </a:pPr>
            <a:r>
              <a:rPr lang="en-US" dirty="0"/>
              <a:t>     Starbucks, Disney, Boeing, and Tesla</a:t>
            </a:r>
          </a:p>
          <a:p>
            <a:pPr marL="860425" indent="-342900" algn="l">
              <a:lnSpc>
                <a:spcPct val="150000"/>
              </a:lnSpc>
              <a:buClr>
                <a:srgbClr val="37DAF9"/>
              </a:buClr>
              <a:buFont typeface="Wingdings" panose="05000000000000000000" pitchFamily="2" charset="2"/>
              <a:buChar char="§"/>
            </a:pPr>
            <a:r>
              <a:rPr lang="en-US" dirty="0"/>
              <a:t>movement of a restless second-grader along </a:t>
            </a:r>
          </a:p>
          <a:p>
            <a:pPr marL="517525" algn="l">
              <a:lnSpc>
                <a:spcPct val="150000"/>
              </a:lnSpc>
              <a:buClr>
                <a:srgbClr val="37DAF9"/>
              </a:buClr>
            </a:pPr>
            <a:r>
              <a:rPr lang="en-US" dirty="0"/>
              <a:t>     a hallway during recess (between two recess bells) </a:t>
            </a:r>
          </a:p>
          <a:p>
            <a:pPr marL="860425" indent="-342900" algn="l">
              <a:lnSpc>
                <a:spcPct val="150000"/>
              </a:lnSpc>
              <a:buClr>
                <a:srgbClr val="37DAF9"/>
              </a:buClr>
              <a:buFont typeface="Wingdings" panose="05000000000000000000" pitchFamily="2" charset="2"/>
              <a:buChar char="§"/>
            </a:pPr>
            <a:r>
              <a:rPr lang="en-US" dirty="0"/>
              <a:t>exchange rate of Japanese yens and Canadian dollars</a:t>
            </a:r>
          </a:p>
        </p:txBody>
      </p:sp>
      <p:sp>
        <p:nvSpPr>
          <p:cNvPr id="12" name="Subtitle 4">
            <a:extLst>
              <a:ext uri="{FF2B5EF4-FFF2-40B4-BE49-F238E27FC236}">
                <a16:creationId xmlns:a16="http://schemas.microsoft.com/office/drawing/2014/main" id="{639AD89E-40A2-4F34-9539-D495F5DC39B5}"/>
              </a:ext>
            </a:extLst>
          </p:cNvPr>
          <p:cNvSpPr txBox="1">
            <a:spLocks/>
          </p:cNvSpPr>
          <p:nvPr/>
        </p:nvSpPr>
        <p:spPr>
          <a:xfrm>
            <a:off x="2197102" y="224040"/>
            <a:ext cx="8819772" cy="9147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3800" dirty="0">
                <a:ea typeface="Cambria Math" panose="02040503050406030204" pitchFamily="18" charset="0"/>
              </a:rPr>
              <a:t>BROWNIAN MOTION EXERCISE (CONT.)</a:t>
            </a:r>
          </a:p>
        </p:txBody>
      </p:sp>
      <p:sp>
        <p:nvSpPr>
          <p:cNvPr id="2" name="TextBox 1">
            <a:extLst>
              <a:ext uri="{FF2B5EF4-FFF2-40B4-BE49-F238E27FC236}">
                <a16:creationId xmlns:a16="http://schemas.microsoft.com/office/drawing/2014/main" id="{C44C2C1E-FBB2-457A-BBE6-C41514E4135A}"/>
              </a:ext>
            </a:extLst>
          </p:cNvPr>
          <p:cNvSpPr txBox="1"/>
          <p:nvPr/>
        </p:nvSpPr>
        <p:spPr>
          <a:xfrm>
            <a:off x="7695937" y="1364233"/>
            <a:ext cx="3493008" cy="589072"/>
          </a:xfrm>
          <a:prstGeom prst="rect">
            <a:avLst/>
          </a:prstGeom>
          <a:noFill/>
        </p:spPr>
        <p:txBody>
          <a:bodyPr wrap="square" rtlCol="0">
            <a:spAutoFit/>
          </a:bodyPr>
          <a:lstStyle/>
          <a:p>
            <a:pPr marL="517525">
              <a:lnSpc>
                <a:spcPct val="150000"/>
              </a:lnSpc>
              <a:buClr>
                <a:srgbClr val="37DAF9"/>
              </a:buClr>
            </a:pPr>
            <a:r>
              <a:rPr lang="en-US" dirty="0"/>
              <a:t> </a:t>
            </a:r>
            <a:r>
              <a:rPr lang="en-US" sz="2400" dirty="0"/>
              <a:t>2D Brownian motion</a:t>
            </a:r>
          </a:p>
        </p:txBody>
      </p:sp>
      <p:sp>
        <p:nvSpPr>
          <p:cNvPr id="5" name="TextBox 4">
            <a:extLst>
              <a:ext uri="{FF2B5EF4-FFF2-40B4-BE49-F238E27FC236}">
                <a16:creationId xmlns:a16="http://schemas.microsoft.com/office/drawing/2014/main" id="{F0E9348B-49BF-4832-8235-EB760ACBE733}"/>
              </a:ext>
            </a:extLst>
          </p:cNvPr>
          <p:cNvSpPr txBox="1"/>
          <p:nvPr/>
        </p:nvSpPr>
        <p:spPr>
          <a:xfrm>
            <a:off x="7179028" y="2093783"/>
            <a:ext cx="4526825" cy="589072"/>
          </a:xfrm>
          <a:prstGeom prst="rect">
            <a:avLst/>
          </a:prstGeom>
          <a:noFill/>
        </p:spPr>
        <p:txBody>
          <a:bodyPr wrap="square" rtlCol="0">
            <a:spAutoFit/>
          </a:bodyPr>
          <a:lstStyle/>
          <a:p>
            <a:pPr marL="517525">
              <a:lnSpc>
                <a:spcPct val="150000"/>
              </a:lnSpc>
              <a:buClr>
                <a:srgbClr val="37DAF9"/>
              </a:buClr>
            </a:pPr>
            <a:r>
              <a:rPr lang="en-US" sz="2400" dirty="0"/>
              <a:t>Ornstein-</a:t>
            </a:r>
            <a:r>
              <a:rPr lang="en-US" sz="2400" dirty="0" err="1"/>
              <a:t>Uhlenbeck</a:t>
            </a:r>
            <a:r>
              <a:rPr lang="en-US" sz="2400" dirty="0"/>
              <a:t> process</a:t>
            </a:r>
          </a:p>
        </p:txBody>
      </p:sp>
      <p:sp>
        <p:nvSpPr>
          <p:cNvPr id="6" name="TextBox 5">
            <a:extLst>
              <a:ext uri="{FF2B5EF4-FFF2-40B4-BE49-F238E27FC236}">
                <a16:creationId xmlns:a16="http://schemas.microsoft.com/office/drawing/2014/main" id="{BAD7C8AB-7A1F-4B47-BAB2-FE3949201494}"/>
              </a:ext>
            </a:extLst>
          </p:cNvPr>
          <p:cNvSpPr txBox="1"/>
          <p:nvPr/>
        </p:nvSpPr>
        <p:spPr>
          <a:xfrm>
            <a:off x="6703272" y="3545358"/>
            <a:ext cx="5304597" cy="469389"/>
          </a:xfrm>
          <a:prstGeom prst="rect">
            <a:avLst/>
          </a:prstGeom>
          <a:noFill/>
        </p:spPr>
        <p:txBody>
          <a:bodyPr wrap="square" rtlCol="0">
            <a:spAutoFit/>
          </a:bodyPr>
          <a:lstStyle/>
          <a:p>
            <a:r>
              <a:rPr lang="en-US" sz="2400" dirty="0"/>
              <a:t>Brownian motion with drift and volatility</a:t>
            </a:r>
          </a:p>
        </p:txBody>
      </p:sp>
      <p:sp>
        <p:nvSpPr>
          <p:cNvPr id="9" name="TextBox 8">
            <a:extLst>
              <a:ext uri="{FF2B5EF4-FFF2-40B4-BE49-F238E27FC236}">
                <a16:creationId xmlns:a16="http://schemas.microsoft.com/office/drawing/2014/main" id="{E53A1AC5-DA10-4BC3-B1AE-FA645E0B63DA}"/>
              </a:ext>
            </a:extLst>
          </p:cNvPr>
          <p:cNvSpPr txBox="1"/>
          <p:nvPr/>
        </p:nvSpPr>
        <p:spPr>
          <a:xfrm>
            <a:off x="8458283" y="4683832"/>
            <a:ext cx="2899724" cy="589072"/>
          </a:xfrm>
          <a:prstGeom prst="rect">
            <a:avLst/>
          </a:prstGeom>
          <a:noFill/>
        </p:spPr>
        <p:txBody>
          <a:bodyPr wrap="square" rtlCol="0">
            <a:spAutoFit/>
          </a:bodyPr>
          <a:lstStyle/>
          <a:p>
            <a:pPr marL="517525">
              <a:lnSpc>
                <a:spcPct val="150000"/>
              </a:lnSpc>
              <a:buClr>
                <a:srgbClr val="37DAF9"/>
              </a:buClr>
            </a:pPr>
            <a:r>
              <a:rPr lang="en-US" sz="2400" dirty="0"/>
              <a:t>Brownian bridge</a:t>
            </a:r>
          </a:p>
        </p:txBody>
      </p:sp>
      <p:sp>
        <p:nvSpPr>
          <p:cNvPr id="11" name="TextBox 10">
            <a:extLst>
              <a:ext uri="{FF2B5EF4-FFF2-40B4-BE49-F238E27FC236}">
                <a16:creationId xmlns:a16="http://schemas.microsoft.com/office/drawing/2014/main" id="{01EB1735-B3A4-49ED-8EF3-F5BD1B2F60B1}"/>
              </a:ext>
            </a:extLst>
          </p:cNvPr>
          <p:cNvSpPr txBox="1"/>
          <p:nvPr/>
        </p:nvSpPr>
        <p:spPr>
          <a:xfrm>
            <a:off x="7695937" y="5606392"/>
            <a:ext cx="4009916" cy="461665"/>
          </a:xfrm>
          <a:prstGeom prst="rect">
            <a:avLst/>
          </a:prstGeom>
          <a:noFill/>
        </p:spPr>
        <p:txBody>
          <a:bodyPr wrap="square" rtlCol="0">
            <a:spAutoFit/>
          </a:bodyPr>
          <a:lstStyle/>
          <a:p>
            <a:r>
              <a:rPr lang="en-US" sz="2400" dirty="0"/>
              <a:t>Ornstein-</a:t>
            </a:r>
            <a:r>
              <a:rPr lang="en-US" sz="2400" dirty="0" err="1"/>
              <a:t>Uhlenbeck</a:t>
            </a:r>
            <a:r>
              <a:rPr lang="en-US" sz="2400" dirty="0"/>
              <a:t> process</a:t>
            </a:r>
          </a:p>
        </p:txBody>
      </p:sp>
    </p:spTree>
    <p:extLst>
      <p:ext uri="{BB962C8B-B14F-4D97-AF65-F5344CB8AC3E}">
        <p14:creationId xmlns:p14="http://schemas.microsoft.com/office/powerpoint/2010/main" val="286052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9" grpId="0"/>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sp>
        <p:nvSpPr>
          <p:cNvPr id="3" name="Subtitle 2">
            <a:extLst>
              <a:ext uri="{FF2B5EF4-FFF2-40B4-BE49-F238E27FC236}">
                <a16:creationId xmlns:a16="http://schemas.microsoft.com/office/drawing/2014/main" id="{BDA95C64-2BF4-4655-BE21-26C86F94A772}"/>
              </a:ext>
            </a:extLst>
          </p:cNvPr>
          <p:cNvSpPr>
            <a:spLocks noGrp="1"/>
          </p:cNvSpPr>
          <p:nvPr>
            <p:ph type="subTitle" idx="1"/>
          </p:nvPr>
        </p:nvSpPr>
        <p:spPr>
          <a:xfrm>
            <a:off x="184131" y="1591341"/>
            <a:ext cx="11823738" cy="4816916"/>
          </a:xfrm>
        </p:spPr>
        <p:txBody>
          <a:bodyPr>
            <a:normAutofit/>
          </a:bodyPr>
          <a:lstStyle/>
          <a:p>
            <a:pPr marL="860425" indent="-342900" algn="l">
              <a:lnSpc>
                <a:spcPct val="150000"/>
              </a:lnSpc>
              <a:buClr>
                <a:srgbClr val="37DAF9"/>
              </a:buClr>
              <a:buFont typeface="Wingdings" panose="05000000000000000000" pitchFamily="2" charset="2"/>
              <a:buChar char="§"/>
            </a:pPr>
            <a:r>
              <a:rPr lang="en-US" sz="2500" dirty="0"/>
              <a:t>movement of bacterium on the water surface</a:t>
            </a:r>
          </a:p>
          <a:p>
            <a:pPr marL="860425" indent="-342900" algn="l">
              <a:lnSpc>
                <a:spcPct val="150000"/>
              </a:lnSpc>
              <a:buClr>
                <a:srgbClr val="37DAF9"/>
              </a:buClr>
              <a:buFont typeface="Wingdings" panose="05000000000000000000" pitchFamily="2" charset="2"/>
              <a:buChar char="§"/>
            </a:pPr>
            <a:r>
              <a:rPr lang="en-US" sz="2500" dirty="0"/>
              <a:t>movement of aerosol particles in the air</a:t>
            </a:r>
          </a:p>
          <a:p>
            <a:pPr marL="860425" indent="-342900" algn="l">
              <a:lnSpc>
                <a:spcPct val="150000"/>
              </a:lnSpc>
              <a:buClr>
                <a:srgbClr val="37DAF9"/>
              </a:buClr>
              <a:buFont typeface="Wingdings" panose="05000000000000000000" pitchFamily="2" charset="2"/>
              <a:buChar char="§"/>
            </a:pPr>
            <a:r>
              <a:rPr lang="en-US" sz="2500" dirty="0"/>
              <a:t>daily movements of a pelican within its home range </a:t>
            </a:r>
          </a:p>
          <a:p>
            <a:pPr marL="517525" algn="l">
              <a:lnSpc>
                <a:spcPct val="150000"/>
              </a:lnSpc>
              <a:buClr>
                <a:srgbClr val="37DAF9"/>
              </a:buClr>
            </a:pPr>
            <a:r>
              <a:rPr lang="en-US" sz="2500" dirty="0"/>
              <a:t>      on Grande Isle, Louisiana, as measured north-south            </a:t>
            </a:r>
          </a:p>
          <a:p>
            <a:pPr marL="860425" indent="-342900" algn="l">
              <a:lnSpc>
                <a:spcPct val="150000"/>
              </a:lnSpc>
              <a:buClr>
                <a:srgbClr val="37DAF9"/>
              </a:buClr>
              <a:buFont typeface="Wingdings" panose="05000000000000000000" pitchFamily="2" charset="2"/>
              <a:buChar char="§"/>
            </a:pPr>
            <a:r>
              <a:rPr lang="en-US" sz="2500" dirty="0"/>
              <a:t>movement of molecules in boiling water</a:t>
            </a:r>
          </a:p>
        </p:txBody>
      </p:sp>
      <p:sp>
        <p:nvSpPr>
          <p:cNvPr id="12" name="Subtitle 4">
            <a:extLst>
              <a:ext uri="{FF2B5EF4-FFF2-40B4-BE49-F238E27FC236}">
                <a16:creationId xmlns:a16="http://schemas.microsoft.com/office/drawing/2014/main" id="{639AD89E-40A2-4F34-9539-D495F5DC39B5}"/>
              </a:ext>
            </a:extLst>
          </p:cNvPr>
          <p:cNvSpPr txBox="1">
            <a:spLocks/>
          </p:cNvSpPr>
          <p:nvPr/>
        </p:nvSpPr>
        <p:spPr>
          <a:xfrm>
            <a:off x="1995396" y="306035"/>
            <a:ext cx="8819772" cy="9147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3800" dirty="0">
                <a:ea typeface="Cambria Math" panose="02040503050406030204" pitchFamily="18" charset="0"/>
              </a:rPr>
              <a:t>BROWNIAN MOTION EXERCISE (CONT.)</a:t>
            </a:r>
          </a:p>
        </p:txBody>
      </p:sp>
      <p:pic>
        <p:nvPicPr>
          <p:cNvPr id="9" name="Picture 8">
            <a:extLst>
              <a:ext uri="{FF2B5EF4-FFF2-40B4-BE49-F238E27FC236}">
                <a16:creationId xmlns:a16="http://schemas.microsoft.com/office/drawing/2014/main" id="{6EEDDE1E-8B41-4D07-9469-ABB6EC9BF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FB825BBB-9A47-4E8B-AFCB-D107A8678BC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107</a:t>
            </a:r>
            <a:endParaRPr lang="en-US" dirty="0">
              <a:solidFill>
                <a:schemeClr val="bg1"/>
              </a:solidFill>
            </a:endParaRPr>
          </a:p>
        </p:txBody>
      </p:sp>
      <p:sp>
        <p:nvSpPr>
          <p:cNvPr id="4" name="TextBox 3">
            <a:extLst>
              <a:ext uri="{FF2B5EF4-FFF2-40B4-BE49-F238E27FC236}">
                <a16:creationId xmlns:a16="http://schemas.microsoft.com/office/drawing/2014/main" id="{B4590870-6228-42CB-934E-09467634BDC1}"/>
              </a:ext>
            </a:extLst>
          </p:cNvPr>
          <p:cNvSpPr txBox="1"/>
          <p:nvPr/>
        </p:nvSpPr>
        <p:spPr>
          <a:xfrm flipH="1">
            <a:off x="8578773" y="1822764"/>
            <a:ext cx="3244965" cy="461665"/>
          </a:xfrm>
          <a:prstGeom prst="rect">
            <a:avLst/>
          </a:prstGeom>
          <a:noFill/>
        </p:spPr>
        <p:txBody>
          <a:bodyPr wrap="square" rtlCol="0">
            <a:spAutoFit/>
          </a:bodyPr>
          <a:lstStyle/>
          <a:p>
            <a:r>
              <a:rPr lang="en-US" sz="2400" dirty="0"/>
              <a:t>2D Brownian motion</a:t>
            </a:r>
          </a:p>
        </p:txBody>
      </p:sp>
      <p:sp>
        <p:nvSpPr>
          <p:cNvPr id="5" name="TextBox 4">
            <a:extLst>
              <a:ext uri="{FF2B5EF4-FFF2-40B4-BE49-F238E27FC236}">
                <a16:creationId xmlns:a16="http://schemas.microsoft.com/office/drawing/2014/main" id="{E668EE22-209B-4E0F-B412-CE420124E67F}"/>
              </a:ext>
            </a:extLst>
          </p:cNvPr>
          <p:cNvSpPr txBox="1"/>
          <p:nvPr/>
        </p:nvSpPr>
        <p:spPr>
          <a:xfrm>
            <a:off x="8578773" y="2532888"/>
            <a:ext cx="2914080" cy="461665"/>
          </a:xfrm>
          <a:prstGeom prst="rect">
            <a:avLst/>
          </a:prstGeom>
          <a:noFill/>
        </p:spPr>
        <p:txBody>
          <a:bodyPr wrap="square" rtlCol="0">
            <a:spAutoFit/>
          </a:bodyPr>
          <a:lstStyle/>
          <a:p>
            <a:r>
              <a:rPr lang="en-US" sz="2400" dirty="0"/>
              <a:t>3D Brownian motion</a:t>
            </a:r>
          </a:p>
        </p:txBody>
      </p:sp>
      <p:sp>
        <p:nvSpPr>
          <p:cNvPr id="6" name="TextBox 5">
            <a:extLst>
              <a:ext uri="{FF2B5EF4-FFF2-40B4-BE49-F238E27FC236}">
                <a16:creationId xmlns:a16="http://schemas.microsoft.com/office/drawing/2014/main" id="{0192BA24-755A-428B-BFAF-1D0B185553E0}"/>
              </a:ext>
            </a:extLst>
          </p:cNvPr>
          <p:cNvSpPr txBox="1"/>
          <p:nvPr/>
        </p:nvSpPr>
        <p:spPr>
          <a:xfrm>
            <a:off x="8025371" y="3681026"/>
            <a:ext cx="3244964" cy="589072"/>
          </a:xfrm>
          <a:prstGeom prst="rect">
            <a:avLst/>
          </a:prstGeom>
          <a:noFill/>
        </p:spPr>
        <p:txBody>
          <a:bodyPr wrap="square" rtlCol="0">
            <a:spAutoFit/>
          </a:bodyPr>
          <a:lstStyle/>
          <a:p>
            <a:pPr marL="517525">
              <a:lnSpc>
                <a:spcPct val="150000"/>
              </a:lnSpc>
              <a:buClr>
                <a:srgbClr val="37DAF9"/>
              </a:buClr>
            </a:pPr>
            <a:r>
              <a:rPr lang="en-US" sz="2400" dirty="0"/>
              <a:t>Brownian bridge</a:t>
            </a:r>
          </a:p>
        </p:txBody>
      </p:sp>
      <p:sp>
        <p:nvSpPr>
          <p:cNvPr id="8" name="TextBox 7">
            <a:extLst>
              <a:ext uri="{FF2B5EF4-FFF2-40B4-BE49-F238E27FC236}">
                <a16:creationId xmlns:a16="http://schemas.microsoft.com/office/drawing/2014/main" id="{184F97C2-1547-49D8-95A2-0EAB58B0EC98}"/>
              </a:ext>
            </a:extLst>
          </p:cNvPr>
          <p:cNvSpPr txBox="1"/>
          <p:nvPr/>
        </p:nvSpPr>
        <p:spPr>
          <a:xfrm>
            <a:off x="8578773" y="4572465"/>
            <a:ext cx="3117927" cy="461665"/>
          </a:xfrm>
          <a:prstGeom prst="rect">
            <a:avLst/>
          </a:prstGeom>
          <a:noFill/>
        </p:spPr>
        <p:txBody>
          <a:bodyPr wrap="square" rtlCol="0">
            <a:spAutoFit/>
          </a:bodyPr>
          <a:lstStyle/>
          <a:p>
            <a:r>
              <a:rPr lang="en-US" sz="2400" dirty="0"/>
              <a:t>3D Brownian motion</a:t>
            </a:r>
          </a:p>
        </p:txBody>
      </p:sp>
    </p:spTree>
    <p:extLst>
      <p:ext uri="{BB962C8B-B14F-4D97-AF65-F5344CB8AC3E}">
        <p14:creationId xmlns:p14="http://schemas.microsoft.com/office/powerpoint/2010/main" val="57622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11" name="Picture 10">
            <a:extLst>
              <a:ext uri="{FF2B5EF4-FFF2-40B4-BE49-F238E27FC236}">
                <a16:creationId xmlns:a16="http://schemas.microsoft.com/office/drawing/2014/main" id="{A86AB9BF-DC01-480B-8999-6B7B9C732C79}"/>
              </a:ext>
            </a:extLst>
          </p:cNvPr>
          <p:cNvPicPr>
            <a:picLocks noChangeAspect="1"/>
          </p:cNvPicPr>
          <p:nvPr/>
        </p:nvPicPr>
        <p:blipFill>
          <a:blip r:embed="rId2">
            <a:duotone>
              <a:prstClr val="black"/>
              <a:srgbClr val="B265B2">
                <a:tint val="45000"/>
                <a:satMod val="400000"/>
              </a:srgbClr>
            </a:duotone>
            <a:extLst>
              <a:ext uri="{28A0092B-C50C-407E-A947-70E740481C1C}">
                <a14:useLocalDpi xmlns:a14="http://schemas.microsoft.com/office/drawing/2010/main" val="0"/>
              </a:ext>
            </a:extLst>
          </a:blip>
          <a:stretch>
            <a:fillRect/>
          </a:stretch>
        </p:blipFill>
        <p:spPr>
          <a:xfrm>
            <a:off x="331125" y="572583"/>
            <a:ext cx="11529749" cy="5712834"/>
          </a:xfrm>
          <a:prstGeom prst="rect">
            <a:avLst/>
          </a:prstGeom>
        </p:spPr>
      </p:pic>
    </p:spTree>
    <p:extLst>
      <p:ext uri="{BB962C8B-B14F-4D97-AF65-F5344CB8AC3E}">
        <p14:creationId xmlns:p14="http://schemas.microsoft.com/office/powerpoint/2010/main" val="1399837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990" y="6035017"/>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0924211" y="6225311"/>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11</a:t>
            </a:r>
          </a:p>
        </p:txBody>
      </p:sp>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859178" y="1428478"/>
            <a:ext cx="10871200" cy="5027677"/>
          </a:xfrm>
        </p:spPr>
        <p:txBody>
          <a:bodyPr>
            <a:normAutofit/>
          </a:bodyPr>
          <a:lstStyle/>
          <a:p>
            <a:pPr algn="l"/>
            <a:r>
              <a:rPr lang="en-US" dirty="0"/>
              <a:t>Consider a Markov chain with one-step transition probability matrix</a:t>
            </a:r>
          </a:p>
          <a:p>
            <a:pPr algn="l"/>
            <a:endParaRPr lang="en-US" b="1" dirty="0">
              <a:solidFill>
                <a:srgbClr val="B265B2"/>
              </a:solidFill>
            </a:endParaRPr>
          </a:p>
          <a:p>
            <a:pPr algn="l"/>
            <a:endParaRPr lang="en-US" b="1" dirty="0">
              <a:solidFill>
                <a:srgbClr val="B265B2"/>
              </a:solidFill>
            </a:endParaRPr>
          </a:p>
          <a:p>
            <a:pPr algn="l"/>
            <a:endParaRPr lang="en-US" b="1" dirty="0">
              <a:solidFill>
                <a:srgbClr val="B265B2"/>
              </a:solidFill>
            </a:endParaRPr>
          </a:p>
          <a:p>
            <a:pPr algn="l"/>
            <a:endParaRPr lang="en-US" b="1" dirty="0">
              <a:solidFill>
                <a:srgbClr val="B265B2"/>
              </a:solidFill>
            </a:endParaRPr>
          </a:p>
          <a:p>
            <a:pPr marL="457200" indent="-457200" algn="l">
              <a:buAutoNum type="arabicPeriod"/>
            </a:pPr>
            <a:r>
              <a:rPr lang="en-US" dirty="0"/>
              <a:t>Construct a well-labeled diagram for this Markov chain.</a:t>
            </a:r>
          </a:p>
          <a:p>
            <a:pPr marL="457200" indent="-457200" algn="l">
              <a:buAutoNum type="arabicPeriod"/>
            </a:pPr>
            <a:r>
              <a:rPr lang="en-US" dirty="0"/>
              <a:t>Simulate two trajectories starting at a randomly chosen state.</a:t>
            </a:r>
          </a:p>
          <a:p>
            <a:pPr marL="457200" indent="-457200" algn="l">
              <a:buAutoNum type="arabicPeriod"/>
            </a:pPr>
            <a:r>
              <a:rPr lang="en-US" dirty="0"/>
              <a:t>Compute theoretical values for the steady-state probabilities. Interpret.</a:t>
            </a:r>
          </a:p>
          <a:p>
            <a:pPr marL="457200" indent="-457200" algn="l">
              <a:buAutoNum type="arabicPeriod"/>
            </a:pPr>
            <a:r>
              <a:rPr lang="en-US" dirty="0"/>
              <a:t>Depict convergence to the steady-state probabilities. How many steps are required for the chain to settle down?</a:t>
            </a:r>
          </a:p>
          <a:p>
            <a:pPr marL="457200" indent="-457200" algn="l">
              <a:buAutoNum type="arabicPeriod"/>
            </a:pPr>
            <a:endParaRPr lang="en-US" b="1" dirty="0">
              <a:solidFill>
                <a:srgbClr val="B265B2"/>
              </a:solidFill>
            </a:endParaRPr>
          </a:p>
        </p:txBody>
      </p:sp>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56689" y="401845"/>
            <a:ext cx="9808822" cy="1026633"/>
          </a:xfrm>
        </p:spPr>
        <p:txBody>
          <a:bodyPr/>
          <a:lstStyle/>
          <a:p>
            <a:r>
              <a:rPr lang="en-US" dirty="0"/>
              <a:t>Markov Chain Exercise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7BCA14E-F8A9-4391-B919-53929E497FD4}"/>
                  </a:ext>
                </a:extLst>
              </p:cNvPr>
              <p:cNvSpPr/>
              <p:nvPr/>
            </p:nvSpPr>
            <p:spPr>
              <a:xfrm>
                <a:off x="3717425" y="1990721"/>
                <a:ext cx="3409516" cy="1438279"/>
              </a:xfrm>
              <a:prstGeom prst="rect">
                <a:avLst/>
              </a:prstGeom>
            </p:spPr>
            <p:txBody>
              <a:bodyPr wrap="square">
                <a:spAutoFit/>
              </a:bodyPr>
              <a:lstStyle/>
              <a:p>
                <a:pPr>
                  <a:lnSpc>
                    <a:spcPct val="100000"/>
                  </a:lnSpc>
                </a:pPr>
                <a:r>
                  <a:rPr lang="en-US" dirty="0"/>
                  <a:t> </a:t>
                </a:r>
                <a14:m>
                  <m:oMath xmlns:m="http://schemas.openxmlformats.org/officeDocument/2006/math">
                    <m:m>
                      <m:mPr>
                        <m:mcs>
                          <m:mc>
                            <m:mcPr>
                              <m:count m:val="3"/>
                              <m:mcJc m:val="center"/>
                            </m:mcPr>
                          </m:mc>
                        </m:mcs>
                        <m:ctrlPr>
                          <a:rPr lang="en-US" sz="2400" b="1" i="1">
                            <a:solidFill>
                              <a:srgbClr val="B265B2"/>
                            </a:solidFill>
                            <a:latin typeface="Cambria Math" panose="02040503050406030204" pitchFamily="18" charset="0"/>
                          </a:rPr>
                        </m:ctrlPr>
                      </m:mPr>
                      <m:mr>
                        <m:e>
                          <m:r>
                            <m:rPr>
                              <m:brk m:alnAt="7"/>
                            </m:rPr>
                            <a:rPr lang="en-US" sz="2400" b="1" i="1">
                              <a:solidFill>
                                <a:srgbClr val="B265B2"/>
                              </a:solidFill>
                              <a:latin typeface="Cambria Math" panose="02040503050406030204" pitchFamily="18" charset="0"/>
                            </a:rPr>
                            <m:t> </m:t>
                          </m:r>
                          <m:r>
                            <a:rPr lang="en-US" sz="2400" b="1" i="1">
                              <a:solidFill>
                                <a:srgbClr val="B265B2"/>
                              </a:solidFill>
                              <a:latin typeface="Cambria Math" panose="02040503050406030204" pitchFamily="18" charset="0"/>
                            </a:rPr>
                            <m:t> </m:t>
                          </m:r>
                          <m:r>
                            <a:rPr lang="en-US" sz="2400" b="1" i="1" smtClean="0">
                              <a:solidFill>
                                <a:srgbClr val="B265B2"/>
                              </a:solidFill>
                              <a:latin typeface="Cambria Math" panose="02040503050406030204" pitchFamily="18" charset="0"/>
                            </a:rPr>
                            <m:t>           </m:t>
                          </m:r>
                          <m:r>
                            <a:rPr lang="en-US" sz="2400" b="1" i="1">
                              <a:solidFill>
                                <a:srgbClr val="B265B2"/>
                              </a:solidFill>
                              <a:latin typeface="Cambria Math" panose="02040503050406030204" pitchFamily="18" charset="0"/>
                            </a:rPr>
                            <m:t>  </m:t>
                          </m:r>
                          <m:r>
                            <a:rPr lang="en-US" sz="2400" b="1" i="1">
                              <a:solidFill>
                                <a:srgbClr val="B265B2"/>
                              </a:solidFill>
                              <a:latin typeface="Cambria Math" panose="02040503050406030204" pitchFamily="18" charset="0"/>
                            </a:rPr>
                            <m:t>𝟏</m:t>
                          </m:r>
                          <m:r>
                            <a:rPr lang="en-US" sz="2400" b="1" i="1">
                              <a:solidFill>
                                <a:srgbClr val="B265B2"/>
                              </a:solidFill>
                              <a:latin typeface="Cambria Math" panose="02040503050406030204" pitchFamily="18" charset="0"/>
                            </a:rPr>
                            <m:t>    </m:t>
                          </m:r>
                        </m:e>
                        <m:e>
                          <m:r>
                            <a:rPr lang="en-US" sz="2400" b="1" i="1">
                              <a:solidFill>
                                <a:srgbClr val="B265B2"/>
                              </a:solidFill>
                              <a:latin typeface="Cambria Math" panose="02040503050406030204" pitchFamily="18" charset="0"/>
                            </a:rPr>
                            <m:t>𝟐</m:t>
                          </m:r>
                          <m:r>
                            <a:rPr lang="en-US" sz="2400" b="1" i="1">
                              <a:solidFill>
                                <a:srgbClr val="B265B2"/>
                              </a:solidFill>
                              <a:latin typeface="Cambria Math" panose="02040503050406030204" pitchFamily="18" charset="0"/>
                            </a:rPr>
                            <m:t>   </m:t>
                          </m:r>
                        </m:e>
                        <m:e>
                          <m:r>
                            <a:rPr lang="en-US" sz="2400" b="1" i="1">
                              <a:solidFill>
                                <a:srgbClr val="B265B2"/>
                              </a:solidFill>
                              <a:latin typeface="Cambria Math" panose="02040503050406030204" pitchFamily="18" charset="0"/>
                            </a:rPr>
                            <m:t>𝟑</m:t>
                          </m:r>
                        </m:e>
                      </m:mr>
                    </m:m>
                  </m:oMath>
                </a14:m>
                <a:endParaRPr lang="en-US" sz="2400" b="1" i="1" dirty="0">
                  <a:latin typeface="Cambria Math" panose="02040503050406030204" pitchFamily="18" charset="0"/>
                </a:endParaRPr>
              </a:p>
              <a:p>
                <a:pPr>
                  <a:lnSpc>
                    <a:spcPct val="100000"/>
                  </a:lnSpc>
                </a:pPr>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m>
                      <m:mPr>
                        <m:mcs>
                          <m:mc>
                            <m:mcPr>
                              <m:count m:val="1"/>
                              <m:mcJc m:val="center"/>
                            </m:mcPr>
                          </m:mc>
                        </m:mcs>
                        <m:ctrlPr>
                          <a:rPr lang="en-US" sz="2400" b="1" i="1">
                            <a:solidFill>
                              <a:srgbClr val="37DAF9"/>
                            </a:solidFill>
                            <a:latin typeface="Cambria Math" panose="02040503050406030204" pitchFamily="18" charset="0"/>
                          </a:rPr>
                        </m:ctrlPr>
                      </m:mPr>
                      <m:mr>
                        <m:e>
                          <m:r>
                            <m:rPr>
                              <m:brk m:alnAt="7"/>
                            </m:rPr>
                            <a:rPr lang="en-US" sz="2400" b="1" i="1">
                              <a:solidFill>
                                <a:srgbClr val="37DAF9"/>
                              </a:solidFill>
                              <a:latin typeface="Cambria Math" panose="02040503050406030204" pitchFamily="18" charset="0"/>
                            </a:rPr>
                            <m:t>𝟏</m:t>
                          </m:r>
                        </m:e>
                      </m:mr>
                      <m:mr>
                        <m:e>
                          <m:r>
                            <a:rPr lang="en-US" sz="2400" b="1" i="1">
                              <a:solidFill>
                                <a:srgbClr val="37DAF9"/>
                              </a:solidFill>
                              <a:latin typeface="Cambria Math" panose="02040503050406030204" pitchFamily="18" charset="0"/>
                            </a:rPr>
                            <m:t>𝟐</m:t>
                          </m:r>
                        </m:e>
                      </m:mr>
                      <m:mr>
                        <m:e>
                          <m:r>
                            <a:rPr lang="en-US" sz="2400" b="1" i="1">
                              <a:solidFill>
                                <a:srgbClr val="37DAF9"/>
                              </a:solidFill>
                              <a:latin typeface="Cambria Math" panose="02040503050406030204" pitchFamily="18" charset="0"/>
                            </a:rPr>
                            <m:t>𝟑</m:t>
                          </m:r>
                        </m:e>
                      </m:mr>
                    </m:m>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4</m:t>
                              </m:r>
                            </m:e>
                            <m:e>
                              <m:r>
                                <a:rPr lang="en-US" sz="2400" i="1">
                                  <a:latin typeface="Cambria Math" panose="02040503050406030204" pitchFamily="18" charset="0"/>
                                </a:rPr>
                                <m:t>0.2</m:t>
                              </m:r>
                            </m:e>
                            <m:e>
                              <m:r>
                                <a:rPr lang="en-US" sz="2400" i="1">
                                  <a:latin typeface="Cambria Math" panose="02040503050406030204" pitchFamily="18" charset="0"/>
                                </a:rPr>
                                <m:t>0.</m:t>
                              </m:r>
                              <m:r>
                                <a:rPr lang="en-US" sz="2400" b="0" i="1" smtClean="0">
                                  <a:latin typeface="Cambria Math" panose="02040503050406030204" pitchFamily="18" charset="0"/>
                                </a:rPr>
                                <m:t>4</m:t>
                              </m:r>
                            </m:e>
                          </m:mr>
                          <m:mr>
                            <m:e>
                              <m:r>
                                <a:rPr lang="en-US" sz="2400" i="1">
                                  <a:latin typeface="Cambria Math" panose="02040503050406030204" pitchFamily="18" charset="0"/>
                                </a:rPr>
                                <m:t>0</m:t>
                              </m:r>
                              <m:r>
                                <a:rPr lang="en-US" sz="2400" b="0" i="1" smtClean="0">
                                  <a:latin typeface="Cambria Math" panose="02040503050406030204" pitchFamily="18" charset="0"/>
                                </a:rPr>
                                <m:t>.1</m:t>
                              </m:r>
                            </m:e>
                            <m:e>
                              <m:r>
                                <a:rPr lang="en-US" sz="2400" i="1">
                                  <a:latin typeface="Cambria Math" panose="02040503050406030204" pitchFamily="18" charset="0"/>
                                </a:rPr>
                                <m:t>0.</m:t>
                              </m:r>
                              <m:r>
                                <a:rPr lang="en-US" sz="2400" b="0" i="1" smtClean="0">
                                  <a:latin typeface="Cambria Math" panose="02040503050406030204" pitchFamily="18" charset="0"/>
                                </a:rPr>
                                <m:t>4</m:t>
                              </m:r>
                            </m:e>
                            <m:e>
                              <m:r>
                                <a:rPr lang="en-US" sz="2400" i="1">
                                  <a:latin typeface="Cambria Math" panose="02040503050406030204" pitchFamily="18" charset="0"/>
                                </a:rPr>
                                <m:t>0.5</m:t>
                              </m:r>
                            </m:e>
                          </m:mr>
                          <m:mr>
                            <m:e>
                              <m:r>
                                <a:rPr lang="en-US" sz="2400" i="1">
                                  <a:latin typeface="Cambria Math" panose="02040503050406030204" pitchFamily="18" charset="0"/>
                                </a:rPr>
                                <m:t>0.</m:t>
                              </m:r>
                              <m:r>
                                <a:rPr lang="en-US" sz="2400" b="0" i="1" smtClean="0">
                                  <a:latin typeface="Cambria Math" panose="02040503050406030204" pitchFamily="18" charset="0"/>
                                </a:rPr>
                                <m:t>5</m:t>
                              </m:r>
                            </m:e>
                            <m:e>
                              <m:r>
                                <a:rPr lang="en-US" sz="2400" i="1">
                                  <a:latin typeface="Cambria Math" panose="02040503050406030204" pitchFamily="18" charset="0"/>
                                </a:rPr>
                                <m:t>0.</m:t>
                              </m:r>
                              <m:r>
                                <a:rPr lang="en-US" sz="2400" b="0" i="1" smtClean="0">
                                  <a:latin typeface="Cambria Math" panose="02040503050406030204" pitchFamily="18" charset="0"/>
                                </a:rPr>
                                <m:t>3</m:t>
                              </m:r>
                            </m:e>
                            <m:e>
                              <m:r>
                                <a:rPr lang="en-US" sz="2400" i="1">
                                  <a:latin typeface="Cambria Math" panose="02040503050406030204" pitchFamily="18" charset="0"/>
                                </a:rPr>
                                <m:t>0.2</m:t>
                              </m:r>
                            </m:e>
                          </m:mr>
                        </m:m>
                      </m:e>
                    </m:d>
                  </m:oMath>
                </a14:m>
                <a:r>
                  <a:rPr lang="en-US" sz="2400" dirty="0"/>
                  <a:t> .</a:t>
                </a:r>
              </a:p>
            </p:txBody>
          </p:sp>
        </mc:Choice>
        <mc:Fallback xmlns="">
          <p:sp>
            <p:nvSpPr>
              <p:cNvPr id="7" name="Rectangle 6">
                <a:extLst>
                  <a:ext uri="{FF2B5EF4-FFF2-40B4-BE49-F238E27FC236}">
                    <a16:creationId xmlns:a16="http://schemas.microsoft.com/office/drawing/2014/main" id="{27BCA14E-F8A9-4391-B919-53929E497FD4}"/>
                  </a:ext>
                </a:extLst>
              </p:cNvPr>
              <p:cNvSpPr>
                <a:spLocks noRot="1" noChangeAspect="1" noMove="1" noResize="1" noEditPoints="1" noAdjustHandles="1" noChangeArrowheads="1" noChangeShapeType="1" noTextEdit="1"/>
              </p:cNvSpPr>
              <p:nvPr/>
            </p:nvSpPr>
            <p:spPr>
              <a:xfrm>
                <a:off x="3717425" y="1990721"/>
                <a:ext cx="3409516" cy="143827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376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961925" y="432821"/>
            <a:ext cx="10020300" cy="693737"/>
          </a:xfrm>
        </p:spPr>
        <p:txBody>
          <a:bodyPr>
            <a:normAutofit fontScale="90000"/>
          </a:bodyPr>
          <a:lstStyle/>
          <a:p>
            <a:r>
              <a:rPr lang="en-US" dirty="0"/>
              <a:t>Markov Chain Exercise Solution</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60400" y="1889435"/>
            <a:ext cx="10871200" cy="4495800"/>
          </a:xfrm>
        </p:spPr>
        <p:txBody>
          <a:bodyPr>
            <a:normAutofit/>
          </a:bodyPr>
          <a:lstStyle/>
          <a:p>
            <a:pPr algn="l">
              <a:lnSpc>
                <a:spcPct val="150000"/>
              </a:lnSpc>
            </a:pPr>
            <a:endParaRPr lang="en-US" dirty="0"/>
          </a:p>
          <a:p>
            <a:pPr algn="l">
              <a:lnSpc>
                <a:spcPct val="150000"/>
              </a:lnSpc>
            </a:pPr>
            <a:endParaRPr lang="en-US" dirty="0"/>
          </a:p>
          <a:p>
            <a:pPr algn="l">
              <a:lnSpc>
                <a:spcPct val="150000"/>
              </a:lnSpc>
            </a:pPr>
            <a:endParaRPr lang="en-US" dirty="0"/>
          </a:p>
          <a:p>
            <a:pPr algn="l">
              <a:lnSpc>
                <a:spcPct val="100000"/>
              </a:lnSpc>
            </a:pPr>
            <a:endParaRPr lang="en-US" dirty="0"/>
          </a:p>
          <a:p>
            <a:pPr algn="l">
              <a:lnSpc>
                <a:spcPct val="100000"/>
              </a:lnSpc>
            </a:pPr>
            <a:r>
              <a:rPr lang="en-US" b="1" dirty="0">
                <a:solidFill>
                  <a:srgbClr val="0070C0"/>
                </a:solidFill>
              </a:rPr>
              <a:t>&gt; round(</a:t>
            </a:r>
            <a:r>
              <a:rPr lang="en-US" b="1" dirty="0" err="1">
                <a:solidFill>
                  <a:srgbClr val="0070C0"/>
                </a:solidFill>
              </a:rPr>
              <a:t>steadyStates</a:t>
            </a:r>
            <a:r>
              <a:rPr lang="en-US" b="1" dirty="0">
                <a:solidFill>
                  <a:srgbClr val="0070C0"/>
                </a:solidFill>
              </a:rPr>
              <a:t>(mc), digits=4)</a:t>
            </a:r>
          </a:p>
          <a:p>
            <a:pPr algn="l">
              <a:lnSpc>
                <a:spcPct val="100000"/>
              </a:lnSpc>
            </a:pPr>
            <a:r>
              <a:rPr lang="en-US" b="1" dirty="0"/>
              <a:t>          1              2              3</a:t>
            </a:r>
          </a:p>
          <a:p>
            <a:pPr algn="l">
              <a:lnSpc>
                <a:spcPct val="100000"/>
              </a:lnSpc>
            </a:pPr>
            <a:r>
              <a:rPr lang="en-US" b="1" dirty="0"/>
              <a:t>0.3474    0.2947    0.3579</a:t>
            </a:r>
          </a:p>
          <a:p>
            <a:pPr algn="l">
              <a:lnSpc>
                <a:spcPct val="100000"/>
              </a:lnSpc>
            </a:pPr>
            <a:r>
              <a:rPr lang="en-US" dirty="0"/>
              <a:t>34.7% in state 1, 29.5% in state 2, 35.8% in state 3</a:t>
            </a:r>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12</a:t>
            </a:r>
            <a:endParaRPr lang="en-US" dirty="0">
              <a:solidFill>
                <a:schemeClr val="bg1"/>
              </a:solidFill>
            </a:endParaRPr>
          </a:p>
        </p:txBody>
      </p:sp>
      <p:pic>
        <p:nvPicPr>
          <p:cNvPr id="5" name="Picture 4">
            <a:extLst>
              <a:ext uri="{FF2B5EF4-FFF2-40B4-BE49-F238E27FC236}">
                <a16:creationId xmlns:a16="http://schemas.microsoft.com/office/drawing/2014/main" id="{39BC6707-590E-4AF5-B787-11072844F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25" y="1919001"/>
            <a:ext cx="3592878" cy="1978947"/>
          </a:xfrm>
          <a:prstGeom prst="rect">
            <a:avLst/>
          </a:prstGeom>
        </p:spPr>
      </p:pic>
      <p:pic>
        <p:nvPicPr>
          <p:cNvPr id="7" name="Picture 6">
            <a:extLst>
              <a:ext uri="{FF2B5EF4-FFF2-40B4-BE49-F238E27FC236}">
                <a16:creationId xmlns:a16="http://schemas.microsoft.com/office/drawing/2014/main" id="{088E15B1-2F84-42F3-A22B-410F11733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989" y="1170504"/>
            <a:ext cx="3877559" cy="2903803"/>
          </a:xfrm>
          <a:prstGeom prst="rect">
            <a:avLst/>
          </a:prstGeom>
        </p:spPr>
      </p:pic>
      <p:pic>
        <p:nvPicPr>
          <p:cNvPr id="14" name="Picture 13">
            <a:extLst>
              <a:ext uri="{FF2B5EF4-FFF2-40B4-BE49-F238E27FC236}">
                <a16:creationId xmlns:a16="http://schemas.microsoft.com/office/drawing/2014/main" id="{5C3D5344-6263-4BAA-AFAA-DC511873B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1119" y="4281404"/>
            <a:ext cx="3637487" cy="2495709"/>
          </a:xfrm>
          <a:prstGeom prst="rect">
            <a:avLst/>
          </a:prstGeom>
        </p:spPr>
      </p:pic>
      <p:sp>
        <p:nvSpPr>
          <p:cNvPr id="15" name="TextBox 14">
            <a:extLst>
              <a:ext uri="{FF2B5EF4-FFF2-40B4-BE49-F238E27FC236}">
                <a16:creationId xmlns:a16="http://schemas.microsoft.com/office/drawing/2014/main" id="{4F0FD147-9BFE-41C9-A44E-B1EAE8CB0567}"/>
              </a:ext>
            </a:extLst>
          </p:cNvPr>
          <p:cNvSpPr txBox="1"/>
          <p:nvPr/>
        </p:nvSpPr>
        <p:spPr>
          <a:xfrm>
            <a:off x="9591564" y="2756510"/>
            <a:ext cx="1444735" cy="492443"/>
          </a:xfrm>
          <a:prstGeom prst="rect">
            <a:avLst/>
          </a:prstGeom>
          <a:noFill/>
        </p:spPr>
        <p:txBody>
          <a:bodyPr wrap="square" rtlCol="0">
            <a:spAutoFit/>
          </a:bodyPr>
          <a:lstStyle/>
          <a:p>
            <a:r>
              <a:rPr lang="en-US" sz="2600" b="1" dirty="0">
                <a:solidFill>
                  <a:srgbClr val="B265B2"/>
                </a:solidFill>
                <a:hlinkClick r:id="rId6" action="ppaction://hlinkfile"/>
              </a:rPr>
              <a:t>R </a:t>
            </a:r>
            <a:r>
              <a:rPr lang="en-US" sz="2600" b="1" dirty="0">
                <a:solidFill>
                  <a:srgbClr val="B265B2"/>
                </a:solidFill>
                <a:hlinkClick r:id="rId7" action="ppaction://hlinkfile"/>
              </a:rPr>
              <a:t>CODE</a:t>
            </a:r>
            <a:endParaRPr lang="en-US" sz="2600" b="1" dirty="0">
              <a:solidFill>
                <a:srgbClr val="B265B2"/>
              </a:solidFill>
            </a:endParaRPr>
          </a:p>
        </p:txBody>
      </p:sp>
    </p:spTree>
    <p:extLst>
      <p:ext uri="{BB962C8B-B14F-4D97-AF65-F5344CB8AC3E}">
        <p14:creationId xmlns:p14="http://schemas.microsoft.com/office/powerpoint/2010/main" val="3469151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313" y="6015724"/>
            <a:ext cx="847042" cy="842276"/>
          </a:xfrm>
          <a:prstGeom prst="rect">
            <a:avLst/>
          </a:prstGeom>
        </p:spPr>
      </p:pic>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3986580" y="1561703"/>
            <a:ext cx="7624775" cy="4495800"/>
          </a:xfrm>
        </p:spPr>
        <p:txBody>
          <a:bodyPr>
            <a:normAutofit/>
          </a:bodyPr>
          <a:lstStyle/>
          <a:p>
            <a:pPr algn="l">
              <a:lnSpc>
                <a:spcPct val="150000"/>
              </a:lnSpc>
              <a:tabLst>
                <a:tab pos="400050" algn="l"/>
              </a:tabLst>
            </a:pPr>
            <a:r>
              <a:rPr lang="en-US" sz="2600" dirty="0">
                <a:hlinkClick r:id="rId3" action="ppaction://hlinkfile"/>
              </a:rPr>
              <a:t>Markov, A. A. (1913). </a:t>
            </a:r>
            <a:r>
              <a:rPr lang="en-US" sz="2600" dirty="0"/>
              <a:t>An example of statistical investigation of the text “Eugene </a:t>
            </a:r>
            <a:r>
              <a:rPr lang="en-US" sz="2600" dirty="0" err="1"/>
              <a:t>Onegin</a:t>
            </a:r>
            <a:r>
              <a:rPr lang="en-US" sz="2600" dirty="0"/>
              <a:t>” concerning the connection of samples in chains. (In Russian.) </a:t>
            </a:r>
            <a:r>
              <a:rPr lang="en-US" sz="2600" i="1" dirty="0"/>
              <a:t>Bulletin of the Imperial Academy of Sciences of St. Petersburg</a:t>
            </a:r>
            <a:r>
              <a:rPr lang="en-US" sz="2600" dirty="0"/>
              <a:t>, 7(3): 153-162.</a:t>
            </a:r>
          </a:p>
          <a:p>
            <a:pPr algn="l">
              <a:lnSpc>
                <a:spcPct val="100000"/>
              </a:lnSpc>
              <a:tabLst>
                <a:tab pos="400050" algn="l"/>
              </a:tabLst>
            </a:pPr>
            <a:endParaRPr lang="en-US" b="1" dirty="0">
              <a:solidFill>
                <a:srgbClr val="B265B2"/>
              </a:solidFill>
            </a:endParaRPr>
          </a:p>
        </p:txBody>
      </p:sp>
      <p:sp>
        <p:nvSpPr>
          <p:cNvPr id="9" name="TextBox 8">
            <a:extLst>
              <a:ext uri="{FF2B5EF4-FFF2-40B4-BE49-F238E27FC236}">
                <a16:creationId xmlns:a16="http://schemas.microsoft.com/office/drawing/2014/main" id="{E5E2B6DD-7B37-4329-952F-88E6AC90F6D3}"/>
              </a:ext>
            </a:extLst>
          </p:cNvPr>
          <p:cNvSpPr txBox="1"/>
          <p:nvPr/>
        </p:nvSpPr>
        <p:spPr>
          <a:xfrm>
            <a:off x="10930127" y="6241959"/>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13</a:t>
            </a:r>
          </a:p>
        </p:txBody>
      </p:sp>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62605" y="246709"/>
            <a:ext cx="9808822" cy="1026633"/>
          </a:xfrm>
        </p:spPr>
        <p:txBody>
          <a:bodyPr>
            <a:normAutofit/>
          </a:bodyPr>
          <a:lstStyle/>
          <a:p>
            <a:r>
              <a:rPr lang="en-US" dirty="0"/>
              <a:t>Application of Markov Chain (1)</a:t>
            </a:r>
          </a:p>
        </p:txBody>
      </p:sp>
      <p:pic>
        <p:nvPicPr>
          <p:cNvPr id="3" name="Picture 2">
            <a:extLst>
              <a:ext uri="{FF2B5EF4-FFF2-40B4-BE49-F238E27FC236}">
                <a16:creationId xmlns:a16="http://schemas.microsoft.com/office/drawing/2014/main" id="{FA4D550A-173A-42D0-9F9F-1AE0F5D13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1" y="1561703"/>
            <a:ext cx="3277080" cy="5049588"/>
          </a:xfrm>
          <a:prstGeom prst="rect">
            <a:avLst/>
          </a:prstGeom>
        </p:spPr>
      </p:pic>
    </p:spTree>
    <p:extLst>
      <p:ext uri="{BB962C8B-B14F-4D97-AF65-F5344CB8AC3E}">
        <p14:creationId xmlns:p14="http://schemas.microsoft.com/office/powerpoint/2010/main" val="168317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575003" y="364773"/>
            <a:ext cx="11041993" cy="693737"/>
          </a:xfrm>
        </p:spPr>
        <p:txBody>
          <a:bodyPr>
            <a:noAutofit/>
          </a:bodyPr>
          <a:lstStyle/>
          <a:p>
            <a:r>
              <a:rPr lang="en-US" sz="4800" dirty="0"/>
              <a:t>Application of Markov Chain (1) (Cont.)</a:t>
            </a:r>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14</a:t>
            </a:r>
            <a:endParaRPr lang="en-US" dirty="0">
              <a:solidFill>
                <a:schemeClr val="bg1"/>
              </a:solidFill>
            </a:endParaRPr>
          </a:p>
        </p:txBody>
      </p:sp>
      <p:pic>
        <p:nvPicPr>
          <p:cNvPr id="12" name="Picture 11">
            <a:extLst>
              <a:ext uri="{FF2B5EF4-FFF2-40B4-BE49-F238E27FC236}">
                <a16:creationId xmlns:a16="http://schemas.microsoft.com/office/drawing/2014/main" id="{54D557DD-F3EB-4485-8C8C-330B1AB45E6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0576" y="1112808"/>
            <a:ext cx="4525724" cy="5666276"/>
          </a:xfrm>
          <a:prstGeom prst="rect">
            <a:avLst/>
          </a:prstGeom>
        </p:spPr>
      </p:pic>
      <p:sp>
        <p:nvSpPr>
          <p:cNvPr id="13" name="Subtitle 2">
            <a:extLst>
              <a:ext uri="{FF2B5EF4-FFF2-40B4-BE49-F238E27FC236}">
                <a16:creationId xmlns:a16="http://schemas.microsoft.com/office/drawing/2014/main" id="{B42689BE-F02E-4BE2-9EAE-A934C24B94B5}"/>
              </a:ext>
            </a:extLst>
          </p:cNvPr>
          <p:cNvSpPr txBox="1">
            <a:spLocks/>
          </p:cNvSpPr>
          <p:nvPr/>
        </p:nvSpPr>
        <p:spPr>
          <a:xfrm>
            <a:off x="495300" y="1183341"/>
            <a:ext cx="5791732" cy="31469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dirty="0"/>
              <a:t>A.A. Markov took the first 20,000 letters of</a:t>
            </a:r>
          </a:p>
          <a:p>
            <a:pPr algn="just">
              <a:lnSpc>
                <a:spcPct val="150000"/>
              </a:lnSpc>
            </a:pPr>
            <a:r>
              <a:rPr lang="en-US" dirty="0"/>
              <a:t>“Eugene </a:t>
            </a:r>
            <a:r>
              <a:rPr lang="en-US" dirty="0" err="1"/>
              <a:t>Onegin</a:t>
            </a:r>
            <a:r>
              <a:rPr lang="en-US" dirty="0"/>
              <a:t>” by A.S. Pushkin (just a string of consonants and vowels of Cyrillic alphabet) and computed a one-step transition probability  matrix</a:t>
            </a:r>
          </a:p>
          <a:p>
            <a:pPr algn="l"/>
            <a:endParaRPr lang="en-US" b="1" dirty="0">
              <a:solidFill>
                <a:srgbClr val="B265B2"/>
              </a:solidFill>
            </a:endParaRPr>
          </a:p>
          <a:p>
            <a:pPr marL="457200" indent="-457200" algn="l">
              <a:buFont typeface="Arial" panose="020B0604020202020204" pitchFamily="34" charset="0"/>
              <a:buAutoNum type="arabicPeriod"/>
            </a:pPr>
            <a:endParaRPr lang="en-US" b="1" dirty="0">
              <a:solidFill>
                <a:srgbClr val="B265B2"/>
              </a:solidFill>
            </a:endParaRPr>
          </a:p>
        </p:txBody>
      </p:sp>
      <p:pic>
        <p:nvPicPr>
          <p:cNvPr id="9" name="Picture 8">
            <a:extLst>
              <a:ext uri="{FF2B5EF4-FFF2-40B4-BE49-F238E27FC236}">
                <a16:creationId xmlns:a16="http://schemas.microsoft.com/office/drawing/2014/main" id="{5B597383-1DA5-4850-9148-560AF4D9E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450" y="4150180"/>
            <a:ext cx="5532599" cy="2072820"/>
          </a:xfrm>
          <a:prstGeom prst="rect">
            <a:avLst/>
          </a:prstGeom>
        </p:spPr>
      </p:pic>
    </p:spTree>
    <p:extLst>
      <p:ext uri="{BB962C8B-B14F-4D97-AF65-F5344CB8AC3E}">
        <p14:creationId xmlns:p14="http://schemas.microsoft.com/office/powerpoint/2010/main" val="122988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E6A7A8-77AA-4390-BA5B-E3ADEA855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656" y="1422930"/>
            <a:ext cx="2115821" cy="2938311"/>
          </a:xfrm>
          <a:prstGeom prst="rect">
            <a:avLst/>
          </a:prstGeom>
          <a:scene3d>
            <a:camera prst="orthographicFront"/>
            <a:lightRig rig="threePt" dir="t"/>
          </a:scene3d>
          <a:sp3d>
            <a:bevelT/>
          </a:sp3d>
        </p:spPr>
      </p:pic>
      <p:pic>
        <p:nvPicPr>
          <p:cNvPr id="12" name="Picture 11">
            <a:extLst>
              <a:ext uri="{FF2B5EF4-FFF2-40B4-BE49-F238E27FC236}">
                <a16:creationId xmlns:a16="http://schemas.microsoft.com/office/drawing/2014/main" id="{B28FD5A3-F703-45F8-B5E7-5B8776739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058" y="1422930"/>
            <a:ext cx="2006807" cy="2938311"/>
          </a:xfrm>
          <a:prstGeom prst="rect">
            <a:avLst/>
          </a:prstGeom>
          <a:scene3d>
            <a:camera prst="orthographicFront"/>
            <a:lightRig rig="threePt" dir="t"/>
          </a:scene3d>
          <a:sp3d>
            <a:bevelT/>
          </a:sp3d>
        </p:spPr>
      </p:pic>
      <p:sp>
        <p:nvSpPr>
          <p:cNvPr id="13" name="Rectangle 12">
            <a:extLst>
              <a:ext uri="{FF2B5EF4-FFF2-40B4-BE49-F238E27FC236}">
                <a16:creationId xmlns:a16="http://schemas.microsoft.com/office/drawing/2014/main" id="{1C2538D0-96E2-48D3-B12C-AF19350600EF}"/>
              </a:ext>
            </a:extLst>
          </p:cNvPr>
          <p:cNvSpPr/>
          <p:nvPr/>
        </p:nvSpPr>
        <p:spPr>
          <a:xfrm>
            <a:off x="3594564" y="458653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0.1464   0.8536</a:t>
            </a:r>
          </a:p>
          <a:p>
            <a:pPr>
              <a:lnSpc>
                <a:spcPct val="150000"/>
              </a:lnSpc>
            </a:pPr>
            <a:r>
              <a:rPr lang="en-US" sz="2400" b="1" dirty="0"/>
              <a:t>[c] 0.5206   0.4794</a:t>
            </a:r>
          </a:p>
        </p:txBody>
      </p:sp>
      <p:sp>
        <p:nvSpPr>
          <p:cNvPr id="14" name="Rectangle 13">
            <a:extLst>
              <a:ext uri="{FF2B5EF4-FFF2-40B4-BE49-F238E27FC236}">
                <a16:creationId xmlns:a16="http://schemas.microsoft.com/office/drawing/2014/main" id="{7D4C20FA-5C45-40A4-9966-DDF5BB388E6F}"/>
              </a:ext>
            </a:extLst>
          </p:cNvPr>
          <p:cNvSpPr/>
          <p:nvPr/>
        </p:nvSpPr>
        <p:spPr>
          <a:xfrm>
            <a:off x="938450" y="4602001"/>
            <a:ext cx="2656114" cy="1697068"/>
          </a:xfrm>
          <a:prstGeom prst="rect">
            <a:avLst/>
          </a:prstGeom>
        </p:spPr>
        <p:txBody>
          <a:bodyPr wrap="square">
            <a:spAutoFit/>
          </a:bodyPr>
          <a:lstStyle/>
          <a:p>
            <a:pPr>
              <a:lnSpc>
                <a:spcPct val="150000"/>
              </a:lnSpc>
            </a:pPr>
            <a:r>
              <a:rPr lang="en-US" sz="2400" b="1" dirty="0"/>
              <a:t>              [v]          [c]</a:t>
            </a:r>
          </a:p>
          <a:p>
            <a:pPr>
              <a:lnSpc>
                <a:spcPct val="150000"/>
              </a:lnSpc>
            </a:pPr>
            <a:r>
              <a:rPr lang="en-US" sz="2400" b="1" dirty="0"/>
              <a:t>[v] 0.1370   0.8630</a:t>
            </a:r>
          </a:p>
          <a:p>
            <a:pPr>
              <a:lnSpc>
                <a:spcPct val="150000"/>
              </a:lnSpc>
            </a:pPr>
            <a:r>
              <a:rPr lang="en-US" sz="2400" b="1" dirty="0"/>
              <a:t>[c] 0.6681   0.3319</a:t>
            </a:r>
          </a:p>
        </p:txBody>
      </p:sp>
      <p:pic>
        <p:nvPicPr>
          <p:cNvPr id="15" name="Picture 14">
            <a:extLst>
              <a:ext uri="{FF2B5EF4-FFF2-40B4-BE49-F238E27FC236}">
                <a16:creationId xmlns:a16="http://schemas.microsoft.com/office/drawing/2014/main" id="{CF5869E1-B8A4-4CD0-8E85-3015E131B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8392" y="1440084"/>
            <a:ext cx="2187242" cy="2930984"/>
          </a:xfrm>
          <a:prstGeom prst="rect">
            <a:avLst/>
          </a:prstGeom>
          <a:scene3d>
            <a:camera prst="orthographicFront"/>
            <a:lightRig rig="threePt" dir="t"/>
          </a:scene3d>
          <a:sp3d>
            <a:bevelT/>
          </a:sp3d>
        </p:spPr>
      </p:pic>
      <p:sp>
        <p:nvSpPr>
          <p:cNvPr id="16" name="Rectangle 15">
            <a:extLst>
              <a:ext uri="{FF2B5EF4-FFF2-40B4-BE49-F238E27FC236}">
                <a16:creationId xmlns:a16="http://schemas.microsoft.com/office/drawing/2014/main" id="{AC607A28-CFCE-4D5D-939A-8B2031E85F3C}"/>
              </a:ext>
            </a:extLst>
          </p:cNvPr>
          <p:cNvSpPr/>
          <p:nvPr/>
        </p:nvSpPr>
        <p:spPr>
          <a:xfrm>
            <a:off x="6429931" y="4591661"/>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0.1544   0.8456</a:t>
            </a:r>
          </a:p>
          <a:p>
            <a:pPr>
              <a:lnSpc>
                <a:spcPct val="150000"/>
              </a:lnSpc>
            </a:pPr>
            <a:r>
              <a:rPr lang="en-US" sz="2400" b="1" dirty="0"/>
              <a:t>[c] 0.7027    0.2973</a:t>
            </a:r>
          </a:p>
        </p:txBody>
      </p:sp>
      <p:sp>
        <p:nvSpPr>
          <p:cNvPr id="17" name="Rectangle 16">
            <a:extLst>
              <a:ext uri="{FF2B5EF4-FFF2-40B4-BE49-F238E27FC236}">
                <a16:creationId xmlns:a16="http://schemas.microsoft.com/office/drawing/2014/main" id="{508F8BA7-955F-411C-A861-331EC138AAA7}"/>
              </a:ext>
            </a:extLst>
          </p:cNvPr>
          <p:cNvSpPr/>
          <p:nvPr/>
        </p:nvSpPr>
        <p:spPr>
          <a:xfrm>
            <a:off x="9265298" y="4589643"/>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0.2284   0.7716 [c] 0.6069    0.3931</a:t>
            </a:r>
          </a:p>
        </p:txBody>
      </p:sp>
      <p:pic>
        <p:nvPicPr>
          <p:cNvPr id="1028" name="Picture 4" descr="https://pictures.abebooks.com/isbn/9781607964155-us.jpg">
            <a:extLst>
              <a:ext uri="{FF2B5EF4-FFF2-40B4-BE49-F238E27FC236}">
                <a16:creationId xmlns:a16="http://schemas.microsoft.com/office/drawing/2014/main" id="{EC36DF7B-1798-4156-8FD5-267B923F6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5161" y="1422930"/>
            <a:ext cx="2128812" cy="2930984"/>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42FCD02-D41C-4BD7-A535-3C6B8FCA6A6C}"/>
              </a:ext>
            </a:extLst>
          </p:cNvPr>
          <p:cNvSpPr txBox="1">
            <a:spLocks/>
          </p:cNvSpPr>
          <p:nvPr/>
        </p:nvSpPr>
        <p:spPr>
          <a:xfrm>
            <a:off x="531981" y="455445"/>
            <a:ext cx="11041993" cy="6937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Application of Markov Chain (1) (Cont.)</a:t>
            </a:r>
          </a:p>
        </p:txBody>
      </p:sp>
      <p:sp>
        <p:nvSpPr>
          <p:cNvPr id="2" name="TextBox 1">
            <a:extLst>
              <a:ext uri="{FF2B5EF4-FFF2-40B4-BE49-F238E27FC236}">
                <a16:creationId xmlns:a16="http://schemas.microsoft.com/office/drawing/2014/main" id="{44795A5A-ECBA-4180-B076-E6AAA224941F}"/>
              </a:ext>
            </a:extLst>
          </p:cNvPr>
          <p:cNvSpPr txBox="1"/>
          <p:nvPr/>
        </p:nvSpPr>
        <p:spPr>
          <a:xfrm>
            <a:off x="270588" y="4586536"/>
            <a:ext cx="1222036" cy="492443"/>
          </a:xfrm>
          <a:prstGeom prst="rect">
            <a:avLst/>
          </a:prstGeom>
          <a:noFill/>
        </p:spPr>
        <p:txBody>
          <a:bodyPr wrap="square" rtlCol="0">
            <a:spAutoFit/>
          </a:bodyPr>
          <a:lstStyle/>
          <a:p>
            <a:r>
              <a:rPr lang="en-US" sz="2600" dirty="0">
                <a:solidFill>
                  <a:srgbClr val="0070C0"/>
                </a:solidFill>
                <a:hlinkClick r:id="rId6" action="ppaction://hlinkfile">
                  <a:extLst>
                    <a:ext uri="{A12FA001-AC4F-418D-AE19-62706E023703}">
                      <ahyp:hlinkClr xmlns:ahyp="http://schemas.microsoft.com/office/drawing/2018/hyperlinkcolor" val="tx"/>
                    </a:ext>
                  </a:extLst>
                </a:hlinkClick>
              </a:rPr>
              <a:t>R CODE</a:t>
            </a:r>
            <a:endParaRPr lang="en-US" sz="2600" dirty="0">
              <a:solidFill>
                <a:srgbClr val="0070C0"/>
              </a:solidFill>
            </a:endParaRPr>
          </a:p>
        </p:txBody>
      </p:sp>
    </p:spTree>
    <p:extLst>
      <p:ext uri="{BB962C8B-B14F-4D97-AF65-F5344CB8AC3E}">
        <p14:creationId xmlns:p14="http://schemas.microsoft.com/office/powerpoint/2010/main" val="2084571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290429" y="199682"/>
            <a:ext cx="9808822" cy="1026633"/>
          </a:xfrm>
        </p:spPr>
        <p:txBody>
          <a:bodyPr>
            <a:normAutofit/>
          </a:bodyPr>
          <a:lstStyle/>
          <a:p>
            <a:r>
              <a:rPr lang="en-US" sz="4800" dirty="0"/>
              <a:t>Exercise: Match book with matrix</a:t>
            </a:r>
          </a:p>
        </p:txBody>
      </p:sp>
      <p:sp>
        <p:nvSpPr>
          <p:cNvPr id="13" name="Rectangle 12">
            <a:extLst>
              <a:ext uri="{FF2B5EF4-FFF2-40B4-BE49-F238E27FC236}">
                <a16:creationId xmlns:a16="http://schemas.microsoft.com/office/drawing/2014/main" id="{1C2538D0-96E2-48D3-B12C-AF19350600EF}"/>
              </a:ext>
            </a:extLst>
          </p:cNvPr>
          <p:cNvSpPr/>
          <p:nvPr/>
        </p:nvSpPr>
        <p:spPr>
          <a:xfrm>
            <a:off x="3710472" y="479988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0.2392   0.7608</a:t>
            </a:r>
          </a:p>
          <a:p>
            <a:pPr>
              <a:lnSpc>
                <a:spcPct val="150000"/>
              </a:lnSpc>
            </a:pPr>
            <a:r>
              <a:rPr lang="en-US" sz="2400" b="1" dirty="0"/>
              <a:t>[c] 0.6097   0.3903</a:t>
            </a:r>
          </a:p>
        </p:txBody>
      </p:sp>
      <p:sp>
        <p:nvSpPr>
          <p:cNvPr id="14" name="Rectangle 13">
            <a:extLst>
              <a:ext uri="{FF2B5EF4-FFF2-40B4-BE49-F238E27FC236}">
                <a16:creationId xmlns:a16="http://schemas.microsoft.com/office/drawing/2014/main" id="{7D4C20FA-5C45-40A4-9966-DDF5BB388E6F}"/>
              </a:ext>
            </a:extLst>
          </p:cNvPr>
          <p:cNvSpPr/>
          <p:nvPr/>
        </p:nvSpPr>
        <p:spPr>
          <a:xfrm>
            <a:off x="968931" y="4799886"/>
            <a:ext cx="2656114" cy="1697068"/>
          </a:xfrm>
          <a:prstGeom prst="rect">
            <a:avLst/>
          </a:prstGeom>
        </p:spPr>
        <p:txBody>
          <a:bodyPr wrap="square">
            <a:spAutoFit/>
          </a:bodyPr>
          <a:lstStyle/>
          <a:p>
            <a:pPr>
              <a:lnSpc>
                <a:spcPct val="150000"/>
              </a:lnSpc>
            </a:pPr>
            <a:r>
              <a:rPr lang="en-US" sz="2400" b="1" dirty="0"/>
              <a:t>              [v]          [c]</a:t>
            </a:r>
          </a:p>
          <a:p>
            <a:pPr>
              <a:lnSpc>
                <a:spcPct val="150000"/>
              </a:lnSpc>
            </a:pPr>
            <a:r>
              <a:rPr lang="en-US" sz="2400" b="1" dirty="0"/>
              <a:t>[v] 0.1640   0.8360</a:t>
            </a:r>
          </a:p>
          <a:p>
            <a:pPr>
              <a:lnSpc>
                <a:spcPct val="150000"/>
              </a:lnSpc>
            </a:pPr>
            <a:r>
              <a:rPr lang="en-US" sz="2400" b="1" dirty="0"/>
              <a:t>[c] 0.6996   0.3004</a:t>
            </a:r>
          </a:p>
        </p:txBody>
      </p:sp>
      <p:sp>
        <p:nvSpPr>
          <p:cNvPr id="16" name="Rectangle 15">
            <a:extLst>
              <a:ext uri="{FF2B5EF4-FFF2-40B4-BE49-F238E27FC236}">
                <a16:creationId xmlns:a16="http://schemas.microsoft.com/office/drawing/2014/main" id="{AC607A28-CFCE-4D5D-939A-8B2031E85F3C}"/>
              </a:ext>
            </a:extLst>
          </p:cNvPr>
          <p:cNvSpPr/>
          <p:nvPr/>
        </p:nvSpPr>
        <p:spPr>
          <a:xfrm>
            <a:off x="6598403" y="479450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0.1422   0.8578 [c] 0.5132   0.4868</a:t>
            </a:r>
          </a:p>
        </p:txBody>
      </p:sp>
      <p:sp>
        <p:nvSpPr>
          <p:cNvPr id="17" name="Rectangle 16">
            <a:extLst>
              <a:ext uri="{FF2B5EF4-FFF2-40B4-BE49-F238E27FC236}">
                <a16:creationId xmlns:a16="http://schemas.microsoft.com/office/drawing/2014/main" id="{508F8BA7-955F-411C-A861-331EC138AAA7}"/>
              </a:ext>
            </a:extLst>
          </p:cNvPr>
          <p:cNvSpPr/>
          <p:nvPr/>
        </p:nvSpPr>
        <p:spPr>
          <a:xfrm>
            <a:off x="9254517" y="479450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0.1384   0.8616 [c] 0.6866    0.3134</a:t>
            </a:r>
          </a:p>
        </p:txBody>
      </p:sp>
      <p:pic>
        <p:nvPicPr>
          <p:cNvPr id="3" name="Picture 2">
            <a:extLst>
              <a:ext uri="{FF2B5EF4-FFF2-40B4-BE49-F238E27FC236}">
                <a16:creationId xmlns:a16="http://schemas.microsoft.com/office/drawing/2014/main" id="{6947F23C-6FCE-4010-A911-7481778F2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066" y="1411232"/>
            <a:ext cx="2248926" cy="3198357"/>
          </a:xfrm>
          <a:prstGeom prst="rect">
            <a:avLst/>
          </a:prstGeom>
          <a:scene3d>
            <a:camera prst="orthographicFront"/>
            <a:lightRig rig="threePt" dir="t"/>
          </a:scene3d>
          <a:sp3d>
            <a:bevelT/>
          </a:sp3d>
        </p:spPr>
      </p:pic>
      <p:pic>
        <p:nvPicPr>
          <p:cNvPr id="11" name="Picture 10">
            <a:extLst>
              <a:ext uri="{FF2B5EF4-FFF2-40B4-BE49-F238E27FC236}">
                <a16:creationId xmlns:a16="http://schemas.microsoft.com/office/drawing/2014/main" id="{1C7D406E-632D-4564-B4FD-1FA5910C4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517" y="1392957"/>
            <a:ext cx="2341783" cy="3216632"/>
          </a:xfrm>
          <a:prstGeom prst="rect">
            <a:avLst/>
          </a:prstGeom>
          <a:scene3d>
            <a:camera prst="orthographicFront"/>
            <a:lightRig rig="threePt" dir="t"/>
          </a:scene3d>
          <a:sp3d>
            <a:bevelT/>
          </a:sp3d>
        </p:spPr>
      </p:pic>
      <p:pic>
        <p:nvPicPr>
          <p:cNvPr id="5" name="Picture 4">
            <a:extLst>
              <a:ext uri="{FF2B5EF4-FFF2-40B4-BE49-F238E27FC236}">
                <a16:creationId xmlns:a16="http://schemas.microsoft.com/office/drawing/2014/main" id="{8475563A-B580-43DE-86E4-63E96C8D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758" y="1392957"/>
            <a:ext cx="2264469" cy="3216632"/>
          </a:xfrm>
          <a:prstGeom prst="rect">
            <a:avLst/>
          </a:prstGeom>
          <a:scene3d>
            <a:camera prst="orthographicFront"/>
            <a:lightRig rig="threePt" dir="t"/>
          </a:scene3d>
          <a:sp3d>
            <a:bevelT/>
          </a:sp3d>
        </p:spPr>
      </p:pic>
      <p:pic>
        <p:nvPicPr>
          <p:cNvPr id="7" name="Picture 6">
            <a:extLst>
              <a:ext uri="{FF2B5EF4-FFF2-40B4-BE49-F238E27FC236}">
                <a16:creationId xmlns:a16="http://schemas.microsoft.com/office/drawing/2014/main" id="{140A0C6F-EA13-402D-8C68-B338FE2DC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779" y="1411232"/>
            <a:ext cx="2330521" cy="3198357"/>
          </a:xfrm>
          <a:prstGeom prst="rect">
            <a:avLst/>
          </a:prstGeom>
          <a:scene3d>
            <a:camera prst="orthographicFront"/>
            <a:lightRig rig="threePt" dir="t"/>
          </a:scene3d>
          <a:sp3d>
            <a:bevelT/>
          </a:sp3d>
        </p:spPr>
      </p:pic>
    </p:spTree>
    <p:extLst>
      <p:ext uri="{BB962C8B-B14F-4D97-AF65-F5344CB8AC3E}">
        <p14:creationId xmlns:p14="http://schemas.microsoft.com/office/powerpoint/2010/main" val="1497938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6496" y="6005487"/>
            <a:ext cx="847042" cy="842276"/>
          </a:xfrm>
          <a:prstGeom prst="rect">
            <a:avLst/>
          </a:prstGeom>
        </p:spPr>
      </p:pic>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868572" y="1475427"/>
            <a:ext cx="10922258" cy="4797951"/>
          </a:xfrm>
        </p:spPr>
        <p:txBody>
          <a:bodyPr>
            <a:normAutofit/>
          </a:bodyPr>
          <a:lstStyle/>
          <a:p>
            <a:pPr algn="l">
              <a:lnSpc>
                <a:spcPct val="150000"/>
              </a:lnSpc>
            </a:pPr>
            <a:r>
              <a:rPr lang="en-US" dirty="0"/>
              <a:t>Staying on the topic of literature, recall that in the famous 1980 movie “Shining”, the main character Jack Torrance (played by Jack Nicholson) repeatedly typed on a typewriter the sentence </a:t>
            </a:r>
            <a:r>
              <a:rPr lang="en-US" i="1" dirty="0"/>
              <a:t>All work and no play makes Jack a dull boy</a:t>
            </a:r>
            <a:r>
              <a:rPr lang="en-US" dirty="0"/>
              <a:t>. This “composition” is a deterministic and is NOT a Markov chain.</a:t>
            </a:r>
          </a:p>
          <a:p>
            <a:pPr algn="l"/>
            <a:endParaRPr lang="en-US" dirty="0"/>
          </a:p>
          <a:p>
            <a:pPr algn="l"/>
            <a:endParaRPr lang="en-US" dirty="0"/>
          </a:p>
          <a:p>
            <a:pPr algn="l"/>
            <a:endParaRPr lang="en-US" dirty="0"/>
          </a:p>
        </p:txBody>
      </p:sp>
      <p:sp>
        <p:nvSpPr>
          <p:cNvPr id="9" name="TextBox 8">
            <a:extLst>
              <a:ext uri="{FF2B5EF4-FFF2-40B4-BE49-F238E27FC236}">
                <a16:creationId xmlns:a16="http://schemas.microsoft.com/office/drawing/2014/main" id="{E5E2B6DD-7B37-4329-952F-88E6AC90F6D3}"/>
              </a:ext>
            </a:extLst>
          </p:cNvPr>
          <p:cNvSpPr txBox="1"/>
          <p:nvPr/>
        </p:nvSpPr>
        <p:spPr>
          <a:xfrm>
            <a:off x="10952189" y="6260977"/>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17</a:t>
            </a:r>
          </a:p>
        </p:txBody>
      </p:sp>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31160" y="403606"/>
            <a:ext cx="9808822" cy="1026633"/>
          </a:xfrm>
        </p:spPr>
        <p:txBody>
          <a:bodyPr/>
          <a:lstStyle/>
          <a:p>
            <a:r>
              <a:rPr lang="en-US" dirty="0"/>
              <a:t>Application of Markov Chain (2)</a:t>
            </a:r>
          </a:p>
        </p:txBody>
      </p:sp>
      <p:pic>
        <p:nvPicPr>
          <p:cNvPr id="7" name="Picture 6">
            <a:extLst>
              <a:ext uri="{FF2B5EF4-FFF2-40B4-BE49-F238E27FC236}">
                <a16:creationId xmlns:a16="http://schemas.microsoft.com/office/drawing/2014/main" id="{7E876667-809E-4E41-BEE8-94653C560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015" y="3806076"/>
            <a:ext cx="3355909" cy="2467302"/>
          </a:xfrm>
          <a:prstGeom prst="rect">
            <a:avLst/>
          </a:prstGeom>
        </p:spPr>
      </p:pic>
      <p:pic>
        <p:nvPicPr>
          <p:cNvPr id="12" name="Picture 11">
            <a:extLst>
              <a:ext uri="{FF2B5EF4-FFF2-40B4-BE49-F238E27FC236}">
                <a16:creationId xmlns:a16="http://schemas.microsoft.com/office/drawing/2014/main" id="{C9322CA5-7807-4783-898E-7429AD509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531" y="3793676"/>
            <a:ext cx="3658827" cy="2467301"/>
          </a:xfrm>
          <a:prstGeom prst="rect">
            <a:avLst/>
          </a:prstGeom>
        </p:spPr>
      </p:pic>
    </p:spTree>
    <p:extLst>
      <p:ext uri="{BB962C8B-B14F-4D97-AF65-F5344CB8AC3E}">
        <p14:creationId xmlns:p14="http://schemas.microsoft.com/office/powerpoint/2010/main" val="524096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578076"/>
                <a:ext cx="10922258" cy="4495800"/>
              </a:xfrm>
            </p:spPr>
            <p:txBody>
              <a:bodyPr>
                <a:normAutofit/>
              </a:bodyPr>
              <a:lstStyle/>
              <a:p>
                <a:pPr algn="l">
                  <a:lnSpc>
                    <a:spcPct val="150000"/>
                  </a:lnSpc>
                </a:pPr>
                <a:r>
                  <a:rPr lang="en-US" u="sng" dirty="0"/>
                  <a:t>Proof:</a:t>
                </a:r>
                <a:r>
                  <a:rPr lang="en-US" dirty="0"/>
                  <a:t> Suppose he typed it up </a:t>
                </a:r>
                <a14:m>
                  <m:oMath xmlns:m="http://schemas.openxmlformats.org/officeDocument/2006/math">
                    <m:r>
                      <a:rPr lang="en-US" i="1" dirty="0" smtClean="0">
                        <a:latin typeface="Cambria Math" panose="02040503050406030204" pitchFamily="18" charset="0"/>
                      </a:rPr>
                      <m:t>𝑘</m:t>
                    </m:r>
                  </m:oMath>
                </a14:m>
                <a:r>
                  <a:rPr lang="en-US" dirty="0"/>
                  <a:t> times, where </a:t>
                </a:r>
                <a14:m>
                  <m:oMath xmlns:m="http://schemas.openxmlformats.org/officeDocument/2006/math">
                    <m:r>
                      <a:rPr lang="en-US" i="1" dirty="0" smtClean="0">
                        <a:latin typeface="Cambria Math" panose="02040503050406030204" pitchFamily="18" charset="0"/>
                      </a:rPr>
                      <m:t>𝑘</m:t>
                    </m:r>
                  </m:oMath>
                </a14:m>
                <a:r>
                  <a:rPr lang="en-US" dirty="0"/>
                  <a:t> is a very large number. If we turn the letters into vowels (v) (a, e, </a:t>
                </a:r>
                <a:r>
                  <a:rPr lang="en-US" dirty="0" err="1"/>
                  <a:t>i</a:t>
                </a:r>
                <a:r>
                  <a:rPr lang="en-US" dirty="0"/>
                  <a:t>, o, u), and consonants (c) (the remaining 21 letters), we get a repeating pattern:</a:t>
                </a:r>
              </a:p>
              <a:p>
                <a:pPr algn="l">
                  <a:lnSpc>
                    <a:spcPct val="150000"/>
                  </a:lnSpc>
                </a:pPr>
                <a:endParaRPr lang="en-US" dirty="0"/>
              </a:p>
              <a:p>
                <a:r>
                  <a:rPr lang="en-US" sz="2600" dirty="0" err="1">
                    <a:latin typeface="Trebuchet MS" panose="020B0603020202020204" pitchFamily="34" charset="0"/>
                    <a:cs typeface="Adobe Devanagari" panose="02040503050201020203" pitchFamily="18" charset="0"/>
                  </a:rPr>
                  <a:t>allworkandnoplaymakesjackadullboy|allworkandnoplay</a:t>
                </a:r>
                <a:r>
                  <a:rPr lang="en-US" sz="2600" dirty="0">
                    <a:latin typeface="Trebuchet MS" panose="020B0603020202020204" pitchFamily="34" charset="0"/>
                    <a:cs typeface="Adobe Devanagari" panose="02040503050201020203" pitchFamily="18" charset="0"/>
                  </a:rPr>
                  <a:t>...</a:t>
                </a:r>
              </a:p>
              <a:p>
                <a:r>
                  <a:rPr lang="en-US" sz="2600" dirty="0" err="1">
                    <a:latin typeface="Trebuchet MS" panose="020B0603020202020204" pitchFamily="34" charset="0"/>
                    <a:cs typeface="Adobe Devanagari" panose="02040503050201020203" pitchFamily="18" charset="0"/>
                  </a:rPr>
                  <a:t>vcccvccvcccvccvccvcvccvccvcvcccvc|vcccvccvcccvccvc</a:t>
                </a:r>
                <a:r>
                  <a:rPr lang="en-US" sz="2600" dirty="0">
                    <a:latin typeface="Trebuchet MS" panose="020B0603020202020204" pitchFamily="34" charset="0"/>
                    <a:cs typeface="Adobe Devanagari" panose="02040503050201020203" pitchFamily="18" charset="0"/>
                  </a:rPr>
                  <a:t>...</a:t>
                </a:r>
                <a:endParaRPr lang="en-US" sz="2600" b="1" dirty="0">
                  <a:solidFill>
                    <a:srgbClr val="B265B2"/>
                  </a:solidFill>
                  <a:latin typeface="Trebuchet MS" panose="020B0603020202020204" pitchFamily="34" charset="0"/>
                  <a:cs typeface="Adobe Devanagari" panose="02040503050201020203" pitchFamily="18" charset="0"/>
                </a:endParaRP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578076"/>
                <a:ext cx="10922258" cy="4495800"/>
              </a:xfrm>
              <a:blipFill>
                <a:blip r:embed="rId2"/>
                <a:stretch>
                  <a:fillRect l="-837"/>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227478" y="265668"/>
            <a:ext cx="9808822" cy="1026633"/>
          </a:xfrm>
        </p:spPr>
        <p:txBody>
          <a:bodyPr>
            <a:normAutofit/>
          </a:bodyPr>
          <a:lstStyle/>
          <a:p>
            <a:r>
              <a:rPr lang="en-US" sz="4800" dirty="0"/>
              <a:t>Application of Markov Chain (2)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18</a:t>
            </a:r>
            <a:endParaRPr lang="en-US" dirty="0">
              <a:solidFill>
                <a:schemeClr val="bg1"/>
              </a:solidFill>
            </a:endParaRPr>
          </a:p>
        </p:txBody>
      </p:sp>
    </p:spTree>
    <p:extLst>
      <p:ext uri="{BB962C8B-B14F-4D97-AF65-F5344CB8AC3E}">
        <p14:creationId xmlns:p14="http://schemas.microsoft.com/office/powerpoint/2010/main" val="32230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5275" y="6005487"/>
            <a:ext cx="847042" cy="842276"/>
          </a:xfrm>
          <a:prstGeom prst="rect">
            <a:avLst/>
          </a:prstGeom>
        </p:spPr>
      </p:pic>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647693"/>
                <a:ext cx="10922258" cy="4797951"/>
              </a:xfrm>
            </p:spPr>
            <p:txBody>
              <a:bodyPr>
                <a:normAutofit/>
              </a:bodyPr>
              <a:lstStyle/>
              <a:p>
                <a:pPr algn="l">
                  <a:lnSpc>
                    <a:spcPct val="150000"/>
                  </a:lnSpc>
                </a:pPr>
                <a:r>
                  <a:rPr lang="en-US" dirty="0"/>
                  <a:t>We want to show that the Markovian property doesn't hold, for instance, for the triples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𝑐𝑐𝑐</m:t>
                    </m:r>
                    <m:r>
                      <a:rPr lang="en-US" i="1" dirty="0" smtClean="0">
                        <a:latin typeface="Cambria Math" panose="02040503050406030204" pitchFamily="18" charset="0"/>
                      </a:rPr>
                      <m:t>} </m:t>
                    </m:r>
                  </m:oMath>
                </a14:m>
                <a:r>
                  <a:rPr lang="en-US" dirty="0"/>
                  <a:t>and thus this chain is non-Markov. In the entire composition there are </a:t>
                </a:r>
                <a14:m>
                  <m:oMath xmlns:m="http://schemas.openxmlformats.org/officeDocument/2006/math">
                    <m:r>
                      <a:rPr lang="en-US" i="1" dirty="0" smtClean="0">
                        <a:latin typeface="Cambria Math" panose="02040503050406030204" pitchFamily="18" charset="0"/>
                      </a:rPr>
                      <m:t>33</m:t>
                    </m:r>
                    <m:r>
                      <a:rPr lang="en-US" i="1" dirty="0" smtClean="0">
                        <a:latin typeface="Cambria Math" panose="02040503050406030204" pitchFamily="18" charset="0"/>
                      </a:rPr>
                      <m:t>𝑘</m:t>
                    </m:r>
                  </m:oMath>
                </a14:m>
                <a:r>
                  <a:rPr lang="en-US" dirty="0"/>
                  <a:t> letters, of which </a:t>
                </a:r>
                <a14:m>
                  <m:oMath xmlns:m="http://schemas.openxmlformats.org/officeDocument/2006/math">
                    <m:r>
                      <a:rPr lang="en-US" i="1" dirty="0" smtClean="0">
                        <a:latin typeface="Cambria Math" panose="02040503050406030204" pitchFamily="18" charset="0"/>
                      </a:rPr>
                      <m:t>11</m:t>
                    </m:r>
                    <m:r>
                      <a:rPr lang="en-US" i="1" dirty="0" smtClean="0">
                        <a:latin typeface="Cambria Math" panose="02040503050406030204" pitchFamily="18" charset="0"/>
                      </a:rPr>
                      <m:t>𝑘</m:t>
                    </m:r>
                  </m:oMath>
                </a14:m>
                <a:r>
                  <a:rPr lang="en-US" dirty="0"/>
                  <a:t> are vowels and </a:t>
                </a:r>
                <a14:m>
                  <m:oMath xmlns:m="http://schemas.openxmlformats.org/officeDocument/2006/math">
                    <m:r>
                      <a:rPr lang="en-US" i="1" dirty="0" smtClean="0">
                        <a:latin typeface="Cambria Math" panose="02040503050406030204" pitchFamily="18" charset="0"/>
                      </a:rPr>
                      <m:t>22</m:t>
                    </m:r>
                    <m:r>
                      <a:rPr lang="en-US" i="1" dirty="0" smtClean="0">
                        <a:latin typeface="Cambria Math" panose="02040503050406030204" pitchFamily="18" charset="0"/>
                      </a:rPr>
                      <m:t>𝑘</m:t>
                    </m:r>
                  </m:oMath>
                </a14:m>
                <a:r>
                  <a:rPr lang="en-US" dirty="0"/>
                  <a:t> are consonants. Also, pattern</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m:t>
                    </m:r>
                    <m:r>
                      <a:rPr lang="en-US" i="1" dirty="0" smtClean="0">
                        <a:latin typeface="Cambria Math" panose="02040503050406030204" pitchFamily="18" charset="0"/>
                      </a:rPr>
                      <m:t>𝑐𝑐𝑐</m:t>
                    </m:r>
                    <m:r>
                      <a:rPr lang="en-US" i="1" dirty="0" smtClean="0">
                        <a:latin typeface="Cambria Math" panose="02040503050406030204" pitchFamily="18" charset="0"/>
                      </a:rPr>
                      <m:t>} </m:t>
                    </m:r>
                  </m:oMath>
                </a14:m>
                <a:endParaRPr lang="en-US" dirty="0"/>
              </a:p>
              <a:p>
                <a:pPr algn="l">
                  <a:lnSpc>
                    <a:spcPct val="150000"/>
                  </a:lnSpc>
                </a:pPr>
                <a:r>
                  <a:rPr lang="en-US" dirty="0"/>
                  <a:t>occurs </a:t>
                </a:r>
                <a14:m>
                  <m:oMath xmlns:m="http://schemas.openxmlformats.org/officeDocument/2006/math">
                    <m:r>
                      <a:rPr lang="en-US" i="1" dirty="0" smtClean="0">
                        <a:latin typeface="Cambria Math" panose="02040503050406030204" pitchFamily="18" charset="0"/>
                      </a:rPr>
                      <m:t>3</m:t>
                    </m:r>
                    <m:r>
                      <a:rPr lang="en-US" i="1" dirty="0" smtClean="0">
                        <a:latin typeface="Cambria Math" panose="02040503050406030204" pitchFamily="18" charset="0"/>
                      </a:rPr>
                      <m:t>𝑘</m:t>
                    </m:r>
                  </m:oMath>
                </a14:m>
                <a:r>
                  <a:rPr lang="en-US" dirty="0"/>
                  <a:t> times,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𝑐𝑐𝑣</m:t>
                    </m:r>
                    <m:r>
                      <a:rPr lang="en-US" i="1" dirty="0" smtClean="0">
                        <a:latin typeface="Cambria Math" panose="02040503050406030204" pitchFamily="18" charset="0"/>
                      </a:rPr>
                      <m:t>} </m:t>
                    </m:r>
                  </m:oMath>
                </a14:m>
                <a:r>
                  <a:rPr lang="en-US" dirty="0"/>
                  <a:t>occurs </a:t>
                </a:r>
                <a14:m>
                  <m:oMath xmlns:m="http://schemas.openxmlformats.org/officeDocument/2006/math">
                    <m:r>
                      <a:rPr lang="en-US" i="1" dirty="0" smtClean="0">
                        <a:latin typeface="Cambria Math" panose="02040503050406030204" pitchFamily="18" charset="0"/>
                      </a:rPr>
                      <m:t>8</m:t>
                    </m:r>
                    <m:r>
                      <a:rPr lang="en-US" i="1" dirty="0" smtClean="0">
                        <a:latin typeface="Cambria Math" panose="02040503050406030204" pitchFamily="18" charset="0"/>
                      </a:rPr>
                      <m:t>𝑘</m:t>
                    </m:r>
                  </m:oMath>
                </a14:m>
                <a:r>
                  <a:rPr lang="en-US" dirty="0"/>
                  <a:t> times,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𝑣𝑐𝑐</m:t>
                    </m:r>
                    <m:r>
                      <a:rPr lang="en-US" i="1" dirty="0">
                        <a:latin typeface="Cambria Math" panose="02040503050406030204" pitchFamily="18" charset="0"/>
                      </a:rPr>
                      <m:t>} </m:t>
                    </m:r>
                  </m:oMath>
                </a14:m>
                <a:r>
                  <a:rPr lang="en-US" dirty="0"/>
                  <a:t>occurs </a:t>
                </a:r>
                <a14:m>
                  <m:oMath xmlns:m="http://schemas.openxmlformats.org/officeDocument/2006/math">
                    <m:r>
                      <a:rPr lang="en-US" i="1" dirty="0" smtClean="0">
                        <a:latin typeface="Cambria Math" panose="02040503050406030204" pitchFamily="18" charset="0"/>
                      </a:rPr>
                      <m:t>8</m:t>
                    </m:r>
                    <m:r>
                      <a:rPr lang="en-US" i="1" dirty="0" smtClean="0">
                        <a:latin typeface="Cambria Math" panose="02040503050406030204" pitchFamily="18" charset="0"/>
                      </a:rPr>
                      <m:t>𝑘</m:t>
                    </m:r>
                  </m:oMath>
                </a14:m>
                <a:r>
                  <a:rPr lang="en-US" dirty="0"/>
                  <a:t> times, and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𝑣𝑐𝑣</m:t>
                    </m:r>
                    <m:r>
                      <a:rPr lang="en-US" i="1" dirty="0">
                        <a:latin typeface="Cambria Math" panose="02040503050406030204" pitchFamily="18" charset="0"/>
                      </a:rPr>
                      <m:t>} </m:t>
                    </m:r>
                  </m:oMath>
                </a14:m>
                <a:r>
                  <a:rPr lang="en-US" dirty="0"/>
                  <a:t>occurs </a:t>
                </a:r>
              </a:p>
              <a:p>
                <a:pPr algn="l">
                  <a:lnSpc>
                    <a:spcPct val="150000"/>
                  </a:lnSpc>
                </a:pP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𝑘</m:t>
                    </m:r>
                    <m:r>
                      <a:rPr lang="en-US" i="1" dirty="0" smtClean="0">
                        <a:latin typeface="Cambria Math" panose="02040503050406030204" pitchFamily="18" charset="0"/>
                      </a:rPr>
                      <m:t> + </m:t>
                    </m:r>
                    <m:r>
                      <a:rPr lang="en-US" i="1" dirty="0" smtClean="0">
                        <a:latin typeface="Cambria Math" panose="02040503050406030204" pitchFamily="18" charset="0"/>
                      </a:rPr>
                      <m:t>𝑘</m:t>
                    </m:r>
                    <m:r>
                      <a:rPr lang="en-US" i="1" dirty="0" smtClean="0">
                        <a:latin typeface="Cambria Math" panose="02040503050406030204" pitchFamily="18" charset="0"/>
                      </a:rPr>
                      <m:t>− 1 = 3</m:t>
                    </m:r>
                    <m:r>
                      <a:rPr lang="en-US" i="1" dirty="0">
                        <a:latin typeface="Cambria Math" panose="02040503050406030204" pitchFamily="18" charset="0"/>
                      </a:rPr>
                      <m:t>𝑘</m:t>
                    </m:r>
                    <m:r>
                      <a:rPr lang="en-US" i="1" dirty="0">
                        <a:latin typeface="Cambria Math" panose="02040503050406030204" pitchFamily="18" charset="0"/>
                      </a:rPr>
                      <m:t> −1</m:t>
                    </m:r>
                  </m:oMath>
                </a14:m>
                <a:r>
                  <a:rPr lang="en-US" dirty="0"/>
                  <a:t> times because two such triples lie inside each sentence and one appears at each of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−1</m:t>
                    </m:r>
                  </m:oMath>
                </a14:m>
                <a:r>
                  <a:rPr lang="en-US" dirty="0"/>
                  <a:t> seams. Thus, we find</a:t>
                </a: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647693"/>
                <a:ext cx="10922258" cy="4797951"/>
              </a:xfrm>
              <a:blipFill>
                <a:blip r:embed="rId4"/>
                <a:stretch>
                  <a:fillRect l="-83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5E2B6DD-7B37-4329-952F-88E6AC90F6D3}"/>
              </a:ext>
            </a:extLst>
          </p:cNvPr>
          <p:cNvSpPr txBox="1"/>
          <p:nvPr/>
        </p:nvSpPr>
        <p:spPr>
          <a:xfrm>
            <a:off x="11007496" y="6241959"/>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19</a:t>
            </a:r>
          </a:p>
        </p:txBody>
      </p:sp>
      <p:sp>
        <p:nvSpPr>
          <p:cNvPr id="13" name="Title 5">
            <a:extLst>
              <a:ext uri="{FF2B5EF4-FFF2-40B4-BE49-F238E27FC236}">
                <a16:creationId xmlns:a16="http://schemas.microsoft.com/office/drawing/2014/main" id="{23FFE63F-E305-4387-B13B-60886423FB76}"/>
              </a:ext>
            </a:extLst>
          </p:cNvPr>
          <p:cNvSpPr txBox="1">
            <a:spLocks/>
          </p:cNvSpPr>
          <p:nvPr/>
        </p:nvSpPr>
        <p:spPr>
          <a:xfrm>
            <a:off x="1198674" y="455413"/>
            <a:ext cx="9808822" cy="10266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Application of Markov Chain (2) (Cont.)</a:t>
            </a:r>
          </a:p>
        </p:txBody>
      </p:sp>
    </p:spTree>
    <p:extLst>
      <p:ext uri="{BB962C8B-B14F-4D97-AF65-F5344CB8AC3E}">
        <p14:creationId xmlns:p14="http://schemas.microsoft.com/office/powerpoint/2010/main" val="3397891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524000" y="1122363"/>
            <a:ext cx="9144000" cy="693737"/>
          </a:xfrm>
        </p:spPr>
        <p:txBody>
          <a:bodyPr>
            <a:normAutofit fontScale="90000"/>
          </a:bodyPr>
          <a:lstStyle/>
          <a:p>
            <a:r>
              <a:rPr lang="en-US" dirty="0"/>
              <a:t>About Me</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7700" y="1968500"/>
            <a:ext cx="10871200" cy="4495800"/>
          </a:xfrm>
        </p:spPr>
        <p:txBody>
          <a:bodyPr/>
          <a:lstStyle/>
          <a:p>
            <a:pPr algn="l">
              <a:lnSpc>
                <a:spcPct val="200000"/>
              </a:lnSpc>
              <a:buClr>
                <a:srgbClr val="7030A0"/>
              </a:buClr>
              <a:buFont typeface="Wingdings" panose="05000000000000000000" pitchFamily="2" charset="2"/>
              <a:buChar char="q"/>
            </a:pPr>
            <a:r>
              <a:rPr lang="en-US" sz="2800" i="1" dirty="0"/>
              <a:t> </a:t>
            </a:r>
            <a:r>
              <a:rPr lang="en-US" sz="2800" dirty="0"/>
              <a:t>BS in Mathematics, Wayne State University, Detroit, MI, 1996</a:t>
            </a:r>
          </a:p>
          <a:p>
            <a:pPr algn="l">
              <a:lnSpc>
                <a:spcPct val="200000"/>
              </a:lnSpc>
              <a:buClr>
                <a:srgbClr val="7030A0"/>
              </a:buClr>
              <a:buFont typeface="Wingdings" panose="05000000000000000000" pitchFamily="2" charset="2"/>
              <a:buChar char="q"/>
            </a:pPr>
            <a:r>
              <a:rPr lang="en-US" sz="2800" dirty="0"/>
              <a:t> MS in Statistics, Purdue University, West Lafayette, IN, 1998</a:t>
            </a:r>
          </a:p>
          <a:p>
            <a:pPr algn="l">
              <a:lnSpc>
                <a:spcPct val="200000"/>
              </a:lnSpc>
              <a:buClr>
                <a:srgbClr val="7030A0"/>
              </a:buClr>
              <a:buFont typeface="Wingdings" panose="05000000000000000000" pitchFamily="2" charset="2"/>
              <a:buChar char="q"/>
            </a:pPr>
            <a:r>
              <a:rPr lang="en-US" sz="2800" dirty="0"/>
              <a:t> Ph.D. in Statistics, Purdue University, West Lafayette, IN, 2002</a:t>
            </a:r>
          </a:p>
          <a:p>
            <a:pPr algn="l">
              <a:lnSpc>
                <a:spcPct val="200000"/>
              </a:lnSpc>
              <a:buClr>
                <a:srgbClr val="7030A0"/>
              </a:buClr>
              <a:buFont typeface="Wingdings" panose="05000000000000000000" pitchFamily="2" charset="2"/>
              <a:buChar char="q"/>
            </a:pPr>
            <a:r>
              <a:rPr lang="en-US" sz="2800" dirty="0"/>
              <a:t> Professor of Statistics, CSU, Long Beach, 2002-present</a:t>
            </a:r>
          </a:p>
          <a:p>
            <a:endParaRPr lang="en-US" dirty="0"/>
          </a:p>
        </p:txBody>
      </p:sp>
      <p:pic>
        <p:nvPicPr>
          <p:cNvPr id="8" name="Picture 7">
            <a:extLst>
              <a:ext uri="{FF2B5EF4-FFF2-40B4-BE49-F238E27FC236}">
                <a16:creationId xmlns:a16="http://schemas.microsoft.com/office/drawing/2014/main" id="{4F0B813B-95D2-4A99-9E77-A0235C92D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3608"/>
            <a:ext cx="11239500" cy="580184"/>
          </a:xfrm>
          <a:prstGeom prst="rect">
            <a:avLst/>
          </a:prstGeom>
          <a:scene3d>
            <a:camera prst="orthographicFront"/>
            <a:lightRig rig="threePt" dir="t"/>
          </a:scene3d>
          <a:sp3d>
            <a:bevelT/>
          </a:sp3d>
        </p:spPr>
      </p:pic>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a:t>
            </a:r>
            <a:endParaRPr lang="en-US" dirty="0">
              <a:solidFill>
                <a:schemeClr val="bg1"/>
              </a:solidFill>
            </a:endParaRPr>
          </a:p>
        </p:txBody>
      </p:sp>
    </p:spTree>
    <p:extLst>
      <p:ext uri="{BB962C8B-B14F-4D97-AF65-F5344CB8AC3E}">
        <p14:creationId xmlns:p14="http://schemas.microsoft.com/office/powerpoint/2010/main" val="4041174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532429"/>
                <a:ext cx="10922258" cy="4913215"/>
              </a:xfrm>
            </p:spPr>
            <p:txBody>
              <a:bodyPr>
                <a:normAutofit/>
              </a:bodyPr>
              <a:lstStyle/>
              <a:p>
                <a:pPr algn="l">
                  <a:lnSpc>
                    <a:spcPct val="150000"/>
                  </a:lnSpc>
                </a:pPr>
                <a:endParaRPr lang="en-US" sz="2600" b="1" dirty="0">
                  <a:solidFill>
                    <a:srgbClr val="B265B2"/>
                  </a:solidFill>
                  <a:latin typeface="Trebuchet MS" panose="020B0603020202020204" pitchFamily="34" charset="0"/>
                  <a:cs typeface="Adobe Devanagari" panose="02040503050201020203" pitchFamily="18" charset="0"/>
                </a:endParaRPr>
              </a:p>
              <a:p>
                <a:pPr algn="l">
                  <a:lnSpc>
                    <a:spcPct val="150000"/>
                  </a:lnSpc>
                </a:pPr>
                <a:endParaRPr lang="en-US" sz="2600" b="1" dirty="0">
                  <a:solidFill>
                    <a:srgbClr val="B265B2"/>
                  </a:solidFill>
                  <a:latin typeface="Trebuchet MS" panose="020B0603020202020204" pitchFamily="34" charset="0"/>
                  <a:cs typeface="Adobe Devanagari" panose="02040503050201020203" pitchFamily="18" charset="0"/>
                </a:endParaRPr>
              </a:p>
              <a:p>
                <a:pPr algn="l">
                  <a:lnSpc>
                    <a:spcPct val="150000"/>
                  </a:lnSpc>
                </a:pPr>
                <a:endParaRPr lang="en-US" sz="2600" b="1" dirty="0">
                  <a:solidFill>
                    <a:srgbClr val="B265B2"/>
                  </a:solidFill>
                  <a:latin typeface="Trebuchet MS" panose="020B0603020202020204" pitchFamily="34" charset="0"/>
                  <a:cs typeface="Adobe Devanagari" panose="02040503050201020203" pitchFamily="18" charset="0"/>
                </a:endParaRPr>
              </a:p>
              <a:p>
                <a:pPr algn="l">
                  <a:lnSpc>
                    <a:spcPct val="150000"/>
                  </a:lnSpc>
                </a:pPr>
                <a:r>
                  <a:rPr lang="en-US" dirty="0">
                    <a:cs typeface="Adobe Devanagari" panose="02040503050201020203" pitchFamily="18" charset="0"/>
                  </a:rPr>
                  <a:t>On the other hand, we estimate</a:t>
                </a:r>
              </a:p>
              <a:p>
                <a:pPr algn="l">
                  <a:lnSpc>
                    <a:spcPct val="150000"/>
                  </a:lnSpc>
                </a:pPr>
                <a:r>
                  <a:rPr lang="en-US" dirty="0"/>
                  <a:t>Since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11</m:t>
                        </m:r>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11</m:t>
                        </m:r>
                        <m:r>
                          <a:rPr lang="en-US" b="0" i="1" smtClean="0">
                            <a:latin typeface="Cambria Math" panose="02040503050406030204" pitchFamily="18" charset="0"/>
                            <a:ea typeface="Cambria Math" panose="02040503050406030204" pitchFamily="18" charset="0"/>
                          </a:rPr>
                          <m:t>𝑘</m:t>
                        </m:r>
                      </m:num>
                      <m:den>
                        <m:r>
                          <a:rPr lang="en-US" b="0" i="1" smtClean="0">
                            <a:latin typeface="Cambria Math" panose="02040503050406030204" pitchFamily="18" charset="0"/>
                            <a:ea typeface="Cambria Math" panose="02040503050406030204" pitchFamily="18" charset="0"/>
                          </a:rPr>
                          <m:t>22</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den>
                    </m:f>
                    <m:r>
                      <a:rPr lang="en-US" b="0" i="0" smtClean="0">
                        <a:latin typeface="Cambria Math" panose="02040503050406030204" pitchFamily="18" charset="0"/>
                        <a:ea typeface="Cambria Math" panose="02040503050406030204" pitchFamily="18" charset="0"/>
                      </a:rPr>
                      <m:t> ,</m:t>
                    </m:r>
                  </m:oMath>
                </a14:m>
                <a:r>
                  <a:rPr lang="en-US" dirty="0"/>
                  <a:t> this chain is not a </a:t>
                </a:r>
              </a:p>
              <a:p>
                <a:pPr algn="l">
                  <a:lnSpc>
                    <a:spcPct val="150000"/>
                  </a:lnSpc>
                </a:pPr>
                <a:r>
                  <a:rPr lang="en-US" dirty="0"/>
                  <a:t>Markov chain. </a:t>
                </a:r>
                <a:r>
                  <a:rPr lang="en-US" dirty="0">
                    <a:solidFill>
                      <a:srgbClr val="37DAF9"/>
                    </a:solidFill>
                  </a:rPr>
                  <a:t> </a:t>
                </a:r>
                <a:endParaRPr lang="en-US" dirty="0">
                  <a:solidFill>
                    <a:srgbClr val="37DAF9"/>
                  </a:solidFill>
                  <a:cs typeface="Adobe Devanagari" panose="02040503050201020203" pitchFamily="18" charset="0"/>
                </a:endParaRP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532429"/>
                <a:ext cx="10922258" cy="4913215"/>
              </a:xfrm>
              <a:blipFill>
                <a:blip r:embed="rId2"/>
                <a:stretch>
                  <a:fillRect l="-837"/>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31160" y="359108"/>
            <a:ext cx="9808822" cy="1026633"/>
          </a:xfrm>
        </p:spPr>
        <p:txBody>
          <a:bodyPr>
            <a:normAutofit/>
          </a:bodyPr>
          <a:lstStyle/>
          <a:p>
            <a:r>
              <a:rPr lang="en-US" sz="4800" dirty="0"/>
              <a:t>Application of Markov Chain (2)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20</a:t>
            </a:r>
            <a:endParaRPr lang="en-US" dirty="0">
              <a:solidFill>
                <a:schemeClr val="bg1"/>
              </a:solidFill>
            </a:endParaRPr>
          </a:p>
        </p:txBody>
      </p:sp>
      <p:pic>
        <p:nvPicPr>
          <p:cNvPr id="3" name="Picture 2">
            <a:extLst>
              <a:ext uri="{FF2B5EF4-FFF2-40B4-BE49-F238E27FC236}">
                <a16:creationId xmlns:a16="http://schemas.microsoft.com/office/drawing/2014/main" id="{D84F4293-167F-4AD0-B436-7C291ACF4F9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442" y="1532429"/>
            <a:ext cx="6028875" cy="2259934"/>
          </a:xfrm>
          <a:prstGeom prst="rect">
            <a:avLst/>
          </a:prstGeom>
        </p:spPr>
      </p:pic>
      <p:pic>
        <p:nvPicPr>
          <p:cNvPr id="12" name="Picture 11">
            <a:extLst>
              <a:ext uri="{FF2B5EF4-FFF2-40B4-BE49-F238E27FC236}">
                <a16:creationId xmlns:a16="http://schemas.microsoft.com/office/drawing/2014/main" id="{5348903B-3F6A-45EF-A806-27865EEFD36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37584" y="3417884"/>
            <a:ext cx="6759526" cy="2446232"/>
          </a:xfrm>
          <a:prstGeom prst="rect">
            <a:avLst/>
          </a:prstGeom>
        </p:spPr>
      </p:pic>
    </p:spTree>
    <p:extLst>
      <p:ext uri="{BB962C8B-B14F-4D97-AF65-F5344CB8AC3E}">
        <p14:creationId xmlns:p14="http://schemas.microsoft.com/office/powerpoint/2010/main" val="1663678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658" y="6005487"/>
            <a:ext cx="847042" cy="842276"/>
          </a:xfrm>
          <a:prstGeom prst="rect">
            <a:avLst/>
          </a:prstGeom>
        </p:spPr>
      </p:pic>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634871" y="1482047"/>
            <a:ext cx="10922258" cy="4797951"/>
          </a:xfrm>
        </p:spPr>
        <p:txBody>
          <a:bodyPr>
            <a:normAutofit/>
          </a:bodyPr>
          <a:lstStyle/>
          <a:p>
            <a:pPr algn="l">
              <a:lnSpc>
                <a:spcPct val="150000"/>
              </a:lnSpc>
            </a:pPr>
            <a:r>
              <a:rPr lang="en-US" dirty="0"/>
              <a:t>According to the Mendelian model of gene inheritance in humans, </a:t>
            </a:r>
          </a:p>
          <a:p>
            <a:pPr algn="l">
              <a:lnSpc>
                <a:spcPct val="150000"/>
              </a:lnSpc>
            </a:pPr>
            <a:r>
              <a:rPr lang="en-US" dirty="0"/>
              <a:t>named after Gregor Johann Mendel (1822-1884), a specific genetic </a:t>
            </a:r>
          </a:p>
          <a:p>
            <a:pPr algn="l">
              <a:lnSpc>
                <a:spcPct val="150000"/>
              </a:lnSpc>
            </a:pPr>
            <a:r>
              <a:rPr lang="en-US" dirty="0"/>
              <a:t>trait is determined by a pair of genes, that can be of three types: </a:t>
            </a:r>
          </a:p>
          <a:p>
            <a:pPr algn="l">
              <a:lnSpc>
                <a:spcPct val="150000"/>
              </a:lnSpc>
            </a:pPr>
            <a:r>
              <a:rPr lang="en-US" dirty="0"/>
              <a:t>AA, Aa, or aa. During reproduction, an offspring inherits one gene </a:t>
            </a:r>
          </a:p>
          <a:p>
            <a:pPr algn="l">
              <a:lnSpc>
                <a:spcPct val="150000"/>
              </a:lnSpc>
            </a:pPr>
            <a:r>
              <a:rPr lang="en-US" dirty="0"/>
              <a:t>of the pair from each parent, and genes are selected at random, </a:t>
            </a:r>
          </a:p>
          <a:p>
            <a:pPr algn="l">
              <a:lnSpc>
                <a:spcPct val="150000"/>
              </a:lnSpc>
            </a:pPr>
            <a:r>
              <a:rPr lang="en-US" dirty="0"/>
              <a:t>independently of each other.</a:t>
            </a:r>
          </a:p>
        </p:txBody>
      </p:sp>
      <p:sp>
        <p:nvSpPr>
          <p:cNvPr id="9" name="TextBox 8">
            <a:extLst>
              <a:ext uri="{FF2B5EF4-FFF2-40B4-BE49-F238E27FC236}">
                <a16:creationId xmlns:a16="http://schemas.microsoft.com/office/drawing/2014/main" id="{E5E2B6DD-7B37-4329-952F-88E6AC90F6D3}"/>
              </a:ext>
            </a:extLst>
          </p:cNvPr>
          <p:cNvSpPr txBox="1"/>
          <p:nvPr/>
        </p:nvSpPr>
        <p:spPr>
          <a:xfrm>
            <a:off x="11031879" y="6259295"/>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21</a:t>
            </a:r>
          </a:p>
        </p:txBody>
      </p:sp>
      <p:sp>
        <p:nvSpPr>
          <p:cNvPr id="13" name="Title 5">
            <a:extLst>
              <a:ext uri="{FF2B5EF4-FFF2-40B4-BE49-F238E27FC236}">
                <a16:creationId xmlns:a16="http://schemas.microsoft.com/office/drawing/2014/main" id="{23FFE63F-E305-4387-B13B-60886423FB76}"/>
              </a:ext>
            </a:extLst>
          </p:cNvPr>
          <p:cNvSpPr txBox="1">
            <a:spLocks/>
          </p:cNvSpPr>
          <p:nvPr/>
        </p:nvSpPr>
        <p:spPr>
          <a:xfrm>
            <a:off x="1191589" y="218941"/>
            <a:ext cx="9808822" cy="10266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Application of Markov Chain (3)</a:t>
            </a:r>
          </a:p>
        </p:txBody>
      </p:sp>
      <p:pic>
        <p:nvPicPr>
          <p:cNvPr id="7" name="Picture 6">
            <a:extLst>
              <a:ext uri="{FF2B5EF4-FFF2-40B4-BE49-F238E27FC236}">
                <a16:creationId xmlns:a16="http://schemas.microsoft.com/office/drawing/2014/main" id="{53407CCE-525E-4BD4-AF67-AA77B6544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5595" y="1551640"/>
            <a:ext cx="2696144" cy="3926423"/>
          </a:xfrm>
          <a:prstGeom prst="rect">
            <a:avLst/>
          </a:prstGeom>
        </p:spPr>
      </p:pic>
    </p:spTree>
    <p:extLst>
      <p:ext uri="{BB962C8B-B14F-4D97-AF65-F5344CB8AC3E}">
        <p14:creationId xmlns:p14="http://schemas.microsoft.com/office/powerpoint/2010/main" val="3913698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531189" y="1135290"/>
                <a:ext cx="11201400" cy="5417011"/>
              </a:xfrm>
            </p:spPr>
            <p:txBody>
              <a:bodyPr>
                <a:normAutofit/>
              </a:bodyPr>
              <a:lstStyle/>
              <a:p>
                <a:pPr algn="l">
                  <a:lnSpc>
                    <a:spcPct val="150000"/>
                  </a:lnSpc>
                </a:pPr>
                <a:r>
                  <a:rPr lang="en-US" dirty="0"/>
                  <a:t>Suppose gene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oMath>
                </a14:m>
                <a:r>
                  <a:rPr lang="en-US" dirty="0"/>
                  <a:t>is a mutant gene.  We consider the genotype of the offspring in successive generations if the </a:t>
                </a:r>
                <a:r>
                  <a:rPr lang="en-US" b="1" dirty="0"/>
                  <a:t>second parent always has genotype </a:t>
                </a:r>
                <a14:m>
                  <m:oMath xmlns:m="http://schemas.openxmlformats.org/officeDocument/2006/math">
                    <m:r>
                      <a:rPr lang="en-US" b="1" i="1" dirty="0" smtClean="0">
                        <a:latin typeface="Cambria Math" panose="02040503050406030204" pitchFamily="18" charset="0"/>
                      </a:rPr>
                      <m:t>𝑨𝑨</m:t>
                    </m:r>
                  </m:oMath>
                </a14:m>
                <a:r>
                  <a:rPr lang="en-US" dirty="0"/>
                  <a:t>. This can be presented as a Markov chain with the state space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 {</m:t>
                    </m:r>
                    <m:r>
                      <a:rPr lang="en-US" i="1" dirty="0" smtClean="0">
                        <a:latin typeface="Cambria Math" panose="02040503050406030204" pitchFamily="18" charset="0"/>
                      </a:rPr>
                      <m:t>𝐴𝐴</m:t>
                    </m:r>
                    <m:r>
                      <a:rPr lang="en-US" i="1" dirty="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𝐴𝑎</m:t>
                    </m:r>
                    <m:r>
                      <a:rPr lang="en-US" i="1" dirty="0" smtClean="0">
                        <a:latin typeface="Cambria Math" panose="02040503050406030204" pitchFamily="18" charset="0"/>
                      </a:rPr>
                      <m:t>, </m:t>
                    </m:r>
                    <m:r>
                      <a:rPr lang="en-US" i="1" dirty="0" smtClean="0">
                        <a:latin typeface="Cambria Math" panose="02040503050406030204" pitchFamily="18" charset="0"/>
                      </a:rPr>
                      <m:t>𝑎𝑎</m:t>
                    </m:r>
                    <m:r>
                      <a:rPr lang="en-US" i="1" dirty="0" smtClean="0">
                        <a:latin typeface="Cambria Math" panose="02040503050406030204" pitchFamily="18" charset="0"/>
                      </a:rPr>
                      <m:t>} </m:t>
                    </m:r>
                  </m:oMath>
                </a14:m>
                <a:r>
                  <a:rPr lang="en-US" dirty="0"/>
                  <a:t>and a one-step transition probability matrix</a:t>
                </a:r>
              </a:p>
              <a:p>
                <a:pPr algn="l">
                  <a:lnSpc>
                    <a:spcPct val="150000"/>
                  </a:lnSpc>
                </a:pPr>
                <a:endParaRPr lang="en-US" dirty="0"/>
              </a:p>
              <a:p>
                <a:pPr algn="l">
                  <a:lnSpc>
                    <a:spcPct val="150000"/>
                  </a:lnSpc>
                </a:pPr>
                <a:r>
                  <a:rPr lang="en-US" dirty="0"/>
                  <a:t>Indeed, if parents have genes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𝐴𝐴</m:t>
                    </m:r>
                    <m:r>
                      <a:rPr lang="en-US" i="1" dirty="0" smtClean="0">
                        <a:latin typeface="Cambria Math" panose="02040503050406030204" pitchFamily="18" charset="0"/>
                      </a:rPr>
                      <m:t>, </m:t>
                    </m:r>
                    <m:r>
                      <a:rPr lang="en-US" i="1" dirty="0" smtClean="0">
                        <a:latin typeface="Cambria Math" panose="02040503050406030204" pitchFamily="18" charset="0"/>
                      </a:rPr>
                      <m:t>𝐴𝐴</m:t>
                    </m:r>
                    <m:r>
                      <a:rPr lang="en-US" i="1" dirty="0">
                        <a:latin typeface="Cambria Math" panose="02040503050406030204" pitchFamily="18" charset="0"/>
                      </a:rPr>
                      <m:t>), </m:t>
                    </m:r>
                  </m:oMath>
                </a14:m>
                <a:r>
                  <a:rPr lang="en-US" dirty="0"/>
                  <a:t>then their offspring are bound to have genes </a:t>
                </a:r>
                <a14:m>
                  <m:oMath xmlns:m="http://schemas.openxmlformats.org/officeDocument/2006/math">
                    <m:r>
                      <a:rPr lang="en-US" i="1" dirty="0" smtClean="0">
                        <a:latin typeface="Cambria Math" panose="02040503050406030204" pitchFamily="18" charset="0"/>
                      </a:rPr>
                      <m:t>𝐴𝐴</m:t>
                    </m:r>
                  </m:oMath>
                </a14:m>
                <a:r>
                  <a:rPr lang="en-US" dirty="0"/>
                  <a:t> with probability 1. If parents have genes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𝐴𝑎</m:t>
                    </m:r>
                    <m:r>
                      <a:rPr lang="en-US" i="1" dirty="0" smtClean="0">
                        <a:latin typeface="Cambria Math" panose="02040503050406030204" pitchFamily="18" charset="0"/>
                      </a:rPr>
                      <m:t>, </m:t>
                    </m:r>
                    <m:r>
                      <a:rPr lang="en-US" i="1" dirty="0" smtClean="0">
                        <a:latin typeface="Cambria Math" panose="02040503050406030204" pitchFamily="18" charset="0"/>
                      </a:rPr>
                      <m:t>𝐴𝐴</m:t>
                    </m:r>
                    <m:r>
                      <a:rPr lang="en-US" i="1" dirty="0">
                        <a:latin typeface="Cambria Math" panose="02040503050406030204" pitchFamily="18" charset="0"/>
                      </a:rPr>
                      <m:t>), </m:t>
                    </m:r>
                  </m:oMath>
                </a14:m>
                <a:r>
                  <a:rPr lang="en-US" dirty="0"/>
                  <a:t>they are equally likely to spit into </a:t>
                </a:r>
                <a14:m>
                  <m:oMath xmlns:m="http://schemas.openxmlformats.org/officeDocument/2006/math">
                    <m:r>
                      <a:rPr lang="en-US" i="1" dirty="0" smtClean="0">
                        <a:latin typeface="Cambria Math" panose="02040503050406030204" pitchFamily="18" charset="0"/>
                      </a:rPr>
                      <m:t>𝐴𝐴</m:t>
                    </m:r>
                  </m:oMath>
                </a14:m>
                <a:r>
                  <a:rPr lang="en-US" dirty="0"/>
                  <a:t> or </a:t>
                </a:r>
                <a14:m>
                  <m:oMath xmlns:m="http://schemas.openxmlformats.org/officeDocument/2006/math">
                    <m:r>
                      <a:rPr lang="en-US" i="1" dirty="0" smtClean="0">
                        <a:latin typeface="Cambria Math" panose="02040503050406030204" pitchFamily="18" charset="0"/>
                      </a:rPr>
                      <m:t>𝐴𝑎</m:t>
                    </m:r>
                  </m:oMath>
                </a14:m>
                <a:r>
                  <a:rPr lang="en-US" dirty="0"/>
                  <a:t>, and finally, if parents have genes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𝑎𝑎</m:t>
                    </m:r>
                    <m:r>
                      <a:rPr lang="en-US" i="1" dirty="0" smtClean="0">
                        <a:latin typeface="Cambria Math" panose="02040503050406030204" pitchFamily="18" charset="0"/>
                      </a:rPr>
                      <m:t>, </m:t>
                    </m:r>
                    <m:r>
                      <a:rPr lang="en-US" i="1" dirty="0" smtClean="0">
                        <a:latin typeface="Cambria Math" panose="02040503050406030204" pitchFamily="18" charset="0"/>
                      </a:rPr>
                      <m:t>𝐴𝐴</m:t>
                    </m:r>
                    <m:r>
                      <a:rPr lang="en-US" i="1" dirty="0">
                        <a:latin typeface="Cambria Math" panose="02040503050406030204" pitchFamily="18" charset="0"/>
                      </a:rPr>
                      <m:t>), </m:t>
                    </m:r>
                  </m:oMath>
                </a14:m>
                <a:r>
                  <a:rPr lang="en-US" dirty="0"/>
                  <a:t>their offspring with certainty </a:t>
                </a:r>
              </a:p>
              <a:p>
                <a:pPr algn="l">
                  <a:lnSpc>
                    <a:spcPct val="150000"/>
                  </a:lnSpc>
                </a:pPr>
                <a:r>
                  <a:rPr lang="en-US" dirty="0"/>
                  <a:t>will have genes </a:t>
                </a:r>
                <a14:m>
                  <m:oMath xmlns:m="http://schemas.openxmlformats.org/officeDocument/2006/math">
                    <m:r>
                      <a:rPr lang="en-US" i="1" dirty="0" smtClean="0">
                        <a:latin typeface="Cambria Math" panose="02040503050406030204" pitchFamily="18" charset="0"/>
                      </a:rPr>
                      <m:t>𝐴𝑎</m:t>
                    </m:r>
                  </m:oMath>
                </a14:m>
                <a:r>
                  <a:rPr lang="en-US" dirty="0"/>
                  <a:t>.</a:t>
                </a: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531189" y="1135290"/>
                <a:ext cx="11201400" cy="5417011"/>
              </a:xfrm>
              <a:blipFill>
                <a:blip r:embed="rId2"/>
                <a:stretch>
                  <a:fillRect l="-816" b="-1350"/>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108657"/>
            <a:ext cx="9808822" cy="1026633"/>
          </a:xfrm>
        </p:spPr>
        <p:txBody>
          <a:bodyPr>
            <a:normAutofit/>
          </a:bodyPr>
          <a:lstStyle/>
          <a:p>
            <a:r>
              <a:rPr lang="en-US" sz="4800" dirty="0"/>
              <a:t>Application of Markov Chain (3)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22</a:t>
            </a:r>
            <a:endParaRPr lang="en-US" dirty="0">
              <a:solidFill>
                <a:schemeClr val="bg1"/>
              </a:solidFill>
            </a:endParaRPr>
          </a:p>
        </p:txBody>
      </p:sp>
      <p:pic>
        <p:nvPicPr>
          <p:cNvPr id="9" name="Picture 8">
            <a:extLst>
              <a:ext uri="{FF2B5EF4-FFF2-40B4-BE49-F238E27FC236}">
                <a16:creationId xmlns:a16="http://schemas.microsoft.com/office/drawing/2014/main" id="{D6D56343-43BC-4583-A7FE-56F0AD78B61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00686" y="2751558"/>
            <a:ext cx="3426376" cy="1562152"/>
          </a:xfrm>
          <a:prstGeom prst="rect">
            <a:avLst/>
          </a:prstGeom>
        </p:spPr>
      </p:pic>
    </p:spTree>
    <p:extLst>
      <p:ext uri="{BB962C8B-B14F-4D97-AF65-F5344CB8AC3E}">
        <p14:creationId xmlns:p14="http://schemas.microsoft.com/office/powerpoint/2010/main" val="848831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658" y="6015724"/>
            <a:ext cx="847042" cy="842276"/>
          </a:xfrm>
          <a:prstGeom prst="rect">
            <a:avLst/>
          </a:prstGeom>
        </p:spPr>
      </p:pic>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320558"/>
                <a:ext cx="10922258" cy="4797951"/>
              </a:xfrm>
            </p:spPr>
            <p:txBody>
              <a:bodyPr>
                <a:normAutofit/>
              </a:bodyPr>
              <a:lstStyle/>
              <a:p>
                <a:pPr algn="l">
                  <a:lnSpc>
                    <a:spcPct val="150000"/>
                  </a:lnSpc>
                </a:pPr>
                <a:r>
                  <a:rPr lang="en-US" dirty="0"/>
                  <a:t>In a long-run, gene </a:t>
                </a:r>
                <a14:m>
                  <m:oMath xmlns:m="http://schemas.openxmlformats.org/officeDocument/2006/math">
                    <m:r>
                      <a:rPr lang="en-US" i="1" dirty="0" smtClean="0">
                        <a:latin typeface="Cambria Math" panose="02040503050406030204" pitchFamily="18" charset="0"/>
                      </a:rPr>
                      <m:t>𝑎</m:t>
                    </m:r>
                  </m:oMath>
                </a14:m>
                <a:r>
                  <a:rPr lang="en-US" dirty="0"/>
                  <a:t> will disappear from the population. </a:t>
                </a:r>
              </a:p>
              <a:p>
                <a:pPr algn="l">
                  <a:lnSpc>
                    <a:spcPct val="150000"/>
                  </a:lnSpc>
                </a:pPr>
                <a:endParaRPr lang="en-US" dirty="0"/>
              </a:p>
              <a:p>
                <a:pPr algn="l">
                  <a:lnSpc>
                    <a:spcPct val="150000"/>
                  </a:lnSpc>
                </a:pPr>
                <a:endParaRPr lang="en-US" dirty="0"/>
              </a:p>
              <a:p>
                <a:pPr algn="l">
                  <a:lnSpc>
                    <a:spcPct val="150000"/>
                  </a:lnSpc>
                </a:pPr>
                <a:endParaRPr lang="en-US" dirty="0"/>
              </a:p>
              <a:p>
                <a:pPr algn="l">
                  <a:lnSpc>
                    <a:spcPct val="150000"/>
                  </a:lnSpc>
                </a:pPr>
                <a:endParaRPr lang="en-US" dirty="0"/>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320558"/>
                <a:ext cx="10922258" cy="4797951"/>
              </a:xfrm>
              <a:blipFill>
                <a:blip r:embed="rId4"/>
                <a:stretch>
                  <a:fillRect l="-83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5E2B6DD-7B37-4329-952F-88E6AC90F6D3}"/>
              </a:ext>
            </a:extLst>
          </p:cNvPr>
          <p:cNvSpPr txBox="1"/>
          <p:nvPr/>
        </p:nvSpPr>
        <p:spPr>
          <a:xfrm>
            <a:off x="11011381"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23</a:t>
            </a:r>
          </a:p>
        </p:txBody>
      </p:sp>
      <p:sp>
        <p:nvSpPr>
          <p:cNvPr id="10" name="Title 5">
            <a:extLst>
              <a:ext uri="{FF2B5EF4-FFF2-40B4-BE49-F238E27FC236}">
                <a16:creationId xmlns:a16="http://schemas.microsoft.com/office/drawing/2014/main" id="{F9D0DC9F-6B01-44F9-BDEE-9F0098887AE1}"/>
              </a:ext>
            </a:extLst>
          </p:cNvPr>
          <p:cNvSpPr>
            <a:spLocks noGrp="1"/>
          </p:cNvSpPr>
          <p:nvPr>
            <p:ph type="ctrTitle"/>
          </p:nvPr>
        </p:nvSpPr>
        <p:spPr>
          <a:xfrm>
            <a:off x="1191589" y="226173"/>
            <a:ext cx="9808822" cy="1026633"/>
          </a:xfrm>
        </p:spPr>
        <p:txBody>
          <a:bodyPr>
            <a:normAutofit/>
          </a:bodyPr>
          <a:lstStyle/>
          <a:p>
            <a:r>
              <a:rPr lang="en-US" sz="4800" dirty="0"/>
              <a:t>Application of Markov Chain (3) (Cont.)</a:t>
            </a:r>
          </a:p>
        </p:txBody>
      </p:sp>
      <p:pic>
        <p:nvPicPr>
          <p:cNvPr id="6" name="Picture 5">
            <a:extLst>
              <a:ext uri="{FF2B5EF4-FFF2-40B4-BE49-F238E27FC236}">
                <a16:creationId xmlns:a16="http://schemas.microsoft.com/office/drawing/2014/main" id="{A2F0BE57-3860-49B8-8E9B-BFD4C72A2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442" y="2022322"/>
            <a:ext cx="7379688" cy="3663037"/>
          </a:xfrm>
          <a:prstGeom prst="rect">
            <a:avLst/>
          </a:prstGeom>
        </p:spPr>
      </p:pic>
      <p:sp>
        <p:nvSpPr>
          <p:cNvPr id="12" name="TextBox 11">
            <a:extLst>
              <a:ext uri="{FF2B5EF4-FFF2-40B4-BE49-F238E27FC236}">
                <a16:creationId xmlns:a16="http://schemas.microsoft.com/office/drawing/2014/main" id="{57A7C563-0862-456D-B940-B6191628F1C6}"/>
              </a:ext>
            </a:extLst>
          </p:cNvPr>
          <p:cNvSpPr txBox="1"/>
          <p:nvPr/>
        </p:nvSpPr>
        <p:spPr>
          <a:xfrm>
            <a:off x="9405196" y="2164612"/>
            <a:ext cx="1444462" cy="492443"/>
          </a:xfrm>
          <a:prstGeom prst="rect">
            <a:avLst/>
          </a:prstGeom>
          <a:noFill/>
        </p:spPr>
        <p:txBody>
          <a:bodyPr wrap="square" rtlCol="0">
            <a:spAutoFit/>
          </a:bodyPr>
          <a:lstStyle/>
          <a:p>
            <a:r>
              <a:rPr lang="en-US" sz="2600" dirty="0">
                <a:solidFill>
                  <a:srgbClr val="0070C0"/>
                </a:solidFill>
                <a:hlinkClick r:id="rId6" action="ppaction://hlinkfile">
                  <a:extLst>
                    <a:ext uri="{A12FA001-AC4F-418D-AE19-62706E023703}">
                      <ahyp:hlinkClr xmlns:ahyp="http://schemas.microsoft.com/office/drawing/2018/hyperlinkcolor" val="tx"/>
                    </a:ext>
                  </a:extLst>
                </a:hlinkClick>
              </a:rPr>
              <a:t>R CODE</a:t>
            </a:r>
            <a:endParaRPr lang="en-US" sz="2600" dirty="0">
              <a:solidFill>
                <a:srgbClr val="0070C0"/>
              </a:solidFill>
            </a:endParaRPr>
          </a:p>
        </p:txBody>
      </p:sp>
    </p:spTree>
    <p:extLst>
      <p:ext uri="{BB962C8B-B14F-4D97-AF65-F5344CB8AC3E}">
        <p14:creationId xmlns:p14="http://schemas.microsoft.com/office/powerpoint/2010/main" val="173230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877855" y="1440989"/>
                <a:ext cx="11201400" cy="5151343"/>
              </a:xfrm>
            </p:spPr>
            <p:txBody>
              <a:bodyPr>
                <a:normAutofit/>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Note that already in the second generation the gene type </a:t>
                </a:r>
                <a14:m>
                  <m:oMath xmlns:m="http://schemas.openxmlformats.org/officeDocument/2006/math">
                    <m:r>
                      <a:rPr lang="en-US" i="1" dirty="0">
                        <a:latin typeface="Cambria Math" panose="02040503050406030204" pitchFamily="18" charset="0"/>
                      </a:rPr>
                      <m:t>𝑎𝑎</m:t>
                    </m:r>
                  </m:oMath>
                </a14:m>
                <a:r>
                  <a:rPr lang="en-US" dirty="0"/>
                  <a:t> disappears,</a:t>
                </a:r>
              </a:p>
              <a:p>
                <a:pPr algn="l"/>
                <a:r>
                  <a:rPr lang="en-US" dirty="0"/>
                  <a:t>and is transformed into the hybrid type </a:t>
                </a:r>
                <a14:m>
                  <m:oMath xmlns:m="http://schemas.openxmlformats.org/officeDocument/2006/math">
                    <m:r>
                      <a:rPr lang="en-US" i="1" dirty="0">
                        <a:latin typeface="Cambria Math" panose="02040503050406030204" pitchFamily="18" charset="0"/>
                      </a:rPr>
                      <m:t>𝐴𝑎</m:t>
                    </m:r>
                  </m:oMath>
                </a14:m>
                <a:r>
                  <a:rPr lang="en-US" dirty="0"/>
                  <a:t>, and that after as many as ten</a:t>
                </a:r>
              </a:p>
              <a:p>
                <a:pPr algn="l"/>
                <a:r>
                  <a:rPr lang="en-US" dirty="0"/>
                  <a:t>generations, the gene </a:t>
                </a:r>
                <a14:m>
                  <m:oMath xmlns:m="http://schemas.openxmlformats.org/officeDocument/2006/math">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is still lingering on in the population.</a:t>
                </a:r>
              </a:p>
              <a:p>
                <a:pPr algn="l">
                  <a:lnSpc>
                    <a:spcPct val="150000"/>
                  </a:lnSpc>
                </a:pPr>
                <a:endParaRPr lang="en-US" dirty="0"/>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877855" y="1440989"/>
                <a:ext cx="11201400" cy="5151343"/>
              </a:xfrm>
              <a:blipFill>
                <a:blip r:embed="rId3"/>
                <a:stretch>
                  <a:fillRect l="-816"/>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243239"/>
            <a:ext cx="9808822" cy="1026633"/>
          </a:xfrm>
        </p:spPr>
        <p:txBody>
          <a:bodyPr>
            <a:normAutofit/>
          </a:bodyPr>
          <a:lstStyle/>
          <a:p>
            <a:r>
              <a:rPr lang="en-US" sz="4800" dirty="0"/>
              <a:t>Application of Markov Chain (3)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24</a:t>
            </a:r>
            <a:endParaRPr lang="en-US" dirty="0">
              <a:solidFill>
                <a:schemeClr val="bg1"/>
              </a:solidFill>
            </a:endParaRPr>
          </a:p>
        </p:txBody>
      </p:sp>
      <p:pic>
        <p:nvPicPr>
          <p:cNvPr id="12" name="Picture 11">
            <a:extLst>
              <a:ext uri="{FF2B5EF4-FFF2-40B4-BE49-F238E27FC236}">
                <a16:creationId xmlns:a16="http://schemas.microsoft.com/office/drawing/2014/main" id="{75CC470E-9AAC-4CF0-A9E9-446459166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589" y="1581025"/>
            <a:ext cx="3554804" cy="2264834"/>
          </a:xfrm>
          <a:prstGeom prst="rect">
            <a:avLst/>
          </a:prstGeom>
        </p:spPr>
      </p:pic>
      <p:pic>
        <p:nvPicPr>
          <p:cNvPr id="15" name="Picture 14">
            <a:extLst>
              <a:ext uri="{FF2B5EF4-FFF2-40B4-BE49-F238E27FC236}">
                <a16:creationId xmlns:a16="http://schemas.microsoft.com/office/drawing/2014/main" id="{8DB02E39-6B72-49FA-809E-4D7960046E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0127" y="1440989"/>
            <a:ext cx="4280800" cy="3252232"/>
          </a:xfrm>
          <a:prstGeom prst="rect">
            <a:avLst/>
          </a:prstGeom>
        </p:spPr>
      </p:pic>
    </p:spTree>
    <p:extLst>
      <p:ext uri="{BB962C8B-B14F-4D97-AF65-F5344CB8AC3E}">
        <p14:creationId xmlns:p14="http://schemas.microsoft.com/office/powerpoint/2010/main" val="1795736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656" y="6015724"/>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00411"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25</a:t>
            </a:r>
          </a:p>
        </p:txBody>
      </p:sp>
      <p:sp>
        <p:nvSpPr>
          <p:cNvPr id="10" name="Title 5">
            <a:extLst>
              <a:ext uri="{FF2B5EF4-FFF2-40B4-BE49-F238E27FC236}">
                <a16:creationId xmlns:a16="http://schemas.microsoft.com/office/drawing/2014/main" id="{F9D0DC9F-6B01-44F9-BDEE-9F0098887AE1}"/>
              </a:ext>
            </a:extLst>
          </p:cNvPr>
          <p:cNvSpPr>
            <a:spLocks noGrp="1"/>
          </p:cNvSpPr>
          <p:nvPr>
            <p:ph type="ctrTitle"/>
          </p:nvPr>
        </p:nvSpPr>
        <p:spPr>
          <a:xfrm>
            <a:off x="922648" y="312382"/>
            <a:ext cx="9808822" cy="1026633"/>
          </a:xfrm>
        </p:spPr>
        <p:txBody>
          <a:bodyPr>
            <a:normAutofit/>
          </a:bodyPr>
          <a:lstStyle/>
          <a:p>
            <a:r>
              <a:rPr lang="en-US" sz="4800" dirty="0"/>
              <a:t>Application of Markov Chain (4) </a:t>
            </a:r>
          </a:p>
        </p:txBody>
      </p:sp>
      <p:sp>
        <p:nvSpPr>
          <p:cNvPr id="2" name="Rectangle 1">
            <a:extLst>
              <a:ext uri="{FF2B5EF4-FFF2-40B4-BE49-F238E27FC236}">
                <a16:creationId xmlns:a16="http://schemas.microsoft.com/office/drawing/2014/main" id="{DC19E1E4-5D29-47DB-A22B-164D46AC5AEE}"/>
              </a:ext>
            </a:extLst>
          </p:cNvPr>
          <p:cNvSpPr/>
          <p:nvPr/>
        </p:nvSpPr>
        <p:spPr>
          <a:xfrm>
            <a:off x="647699" y="1443841"/>
            <a:ext cx="11048999" cy="4467057"/>
          </a:xfrm>
          <a:prstGeom prst="rect">
            <a:avLst/>
          </a:prstGeom>
        </p:spPr>
        <p:txBody>
          <a:bodyPr wrap="square">
            <a:spAutoFit/>
          </a:bodyPr>
          <a:lstStyle/>
          <a:p>
            <a:pPr>
              <a:lnSpc>
                <a:spcPct val="150000"/>
              </a:lnSpc>
            </a:pPr>
            <a:r>
              <a:rPr lang="en-US" sz="2400" dirty="0"/>
              <a:t>In this application, we present yet another chain that is not Markov. It has to do with weather conditions. On an intuitive level, weather tomorrow depends not just on today's weather but on the weather for several past days, if not the entire history of weather conditions in the region. To support this intuitive supposition numerically, we downloaded from kaggle.com an open-access historical hourly weather data for 2012-2017 (file “weather_description.csv”), focused only on the column for Los Angeles,</a:t>
            </a:r>
          </a:p>
          <a:p>
            <a:pPr>
              <a:lnSpc>
                <a:spcPct val="150000"/>
              </a:lnSpc>
            </a:pPr>
            <a:r>
              <a:rPr lang="en-US" sz="2400" dirty="0"/>
              <a:t>and clumped the weather conditions into the four categories:</a:t>
            </a:r>
          </a:p>
          <a:p>
            <a:pPr algn="ctr">
              <a:lnSpc>
                <a:spcPct val="150000"/>
              </a:lnSpc>
            </a:pPr>
            <a:r>
              <a:rPr lang="en-US" sz="2400" b="1" dirty="0">
                <a:latin typeface="Courier New" panose="02070309020205020404" pitchFamily="49" charset="0"/>
                <a:cs typeface="Courier New" panose="02070309020205020404" pitchFamily="49" charset="0"/>
              </a:rPr>
              <a:t>S = {s="sky clear", c="cloudy", f="fog", r="rain"}.</a:t>
            </a:r>
          </a:p>
        </p:txBody>
      </p:sp>
    </p:spTree>
    <p:extLst>
      <p:ext uri="{BB962C8B-B14F-4D97-AF65-F5344CB8AC3E}">
        <p14:creationId xmlns:p14="http://schemas.microsoft.com/office/powerpoint/2010/main" val="2987739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315269"/>
            <a:ext cx="9808822" cy="1026633"/>
          </a:xfrm>
        </p:spPr>
        <p:txBody>
          <a:bodyPr>
            <a:normAutofit/>
          </a:bodyPr>
          <a:lstStyle/>
          <a:p>
            <a:r>
              <a:rPr lang="en-US" sz="4800" dirty="0"/>
              <a:t>Application of Markov Chain (4)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26</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647700" y="1568347"/>
                <a:ext cx="11049000" cy="4511766"/>
              </a:xfrm>
            </p:spPr>
            <p:txBody>
              <a:bodyPr/>
              <a:lstStyle/>
              <a:p>
                <a:pPr algn="l">
                  <a:lnSpc>
                    <a:spcPct val="150000"/>
                  </a:lnSpc>
                </a:pPr>
                <a:r>
                  <a:rPr lang="en-US" dirty="0"/>
                  <a:t>We then compute empirical conditional probability of clear sky tomorrow, given clear skies yesterday and today, </a:t>
                </a:r>
              </a:p>
              <a:p>
                <a:pPr algn="l">
                  <a:lnSpc>
                    <a:spcPct val="150000"/>
                  </a:lnSpc>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𝑡𝑜𝑚𝑜𝑟𝑟𝑜𝑤</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𝑦𝑒𝑠𝑡𝑒𝑟𝑑𝑎𝑦</m:t>
                          </m:r>
                        </m:sub>
                      </m:sSub>
                      <m:r>
                        <a:rPr lang="en-US" i="1">
                          <a:latin typeface="Cambria Math" panose="02040503050406030204" pitchFamily="18" charset="0"/>
                        </a:rPr>
                        <m:t>=</m:t>
                      </m:r>
                      <m:r>
                        <a:rPr lang="en-US" i="1">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algn="l">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𝑠𝑠𝑠</m:t>
                          </m:r>
                          <m:r>
                            <a:rPr lang="en-US" b="0" i="1" smtClean="0">
                              <a:latin typeface="Cambria Math" panose="02040503050406030204" pitchFamily="18" charset="0"/>
                            </a:rPr>
                            <m:t>)</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𝑠𝑠𝑠</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𝑠𝑠𝑐</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𝑠𝑠𝑓</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𝑠𝑠𝑟</m:t>
                          </m:r>
                          <m:r>
                            <a:rPr lang="en-US" b="0" i="1" smtClean="0">
                              <a:latin typeface="Cambria Math" panose="02040503050406030204" pitchFamily="18" charset="0"/>
                            </a:rPr>
                            <m:t>)</m:t>
                          </m:r>
                        </m:den>
                      </m:f>
                      <m:r>
                        <a:rPr lang="en-US" b="0" i="1" smtClean="0">
                          <a:latin typeface="Cambria Math" panose="02040503050406030204" pitchFamily="18" charset="0"/>
                        </a:rPr>
                        <m:t>=0.9647,</m:t>
                      </m:r>
                    </m:oMath>
                  </m:oMathPara>
                </a14:m>
                <a:endParaRPr lang="en-US" b="0" dirty="0"/>
              </a:p>
              <a:p>
                <a:pPr algn="l">
                  <a:lnSpc>
                    <a:spcPct val="150000"/>
                  </a:lnSpc>
                </a:pPr>
                <a:r>
                  <a:rPr lang="en-US" dirty="0"/>
                  <a:t>and also estimate the conditional probability of clear sky tomorrow given clear sky today, </a:t>
                </a:r>
              </a:p>
              <a:p>
                <a:pPr algn="l"/>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647700" y="1568347"/>
                <a:ext cx="11049000" cy="4511766"/>
              </a:xfrm>
              <a:blipFill>
                <a:blip r:embed="rId3"/>
                <a:stretch>
                  <a:fillRect l="-827"/>
                </a:stretch>
              </a:blipFill>
            </p:spPr>
            <p:txBody>
              <a:bodyPr/>
              <a:lstStyle/>
              <a:p>
                <a:r>
                  <a:rPr lang="en-US">
                    <a:noFill/>
                  </a:rPr>
                  <a:t> </a:t>
                </a:r>
              </a:p>
            </p:txBody>
          </p:sp>
        </mc:Fallback>
      </mc:AlternateContent>
    </p:spTree>
    <p:extLst>
      <p:ext uri="{BB962C8B-B14F-4D97-AF65-F5344CB8AC3E}">
        <p14:creationId xmlns:p14="http://schemas.microsoft.com/office/powerpoint/2010/main" val="2804016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374385"/>
            <a:ext cx="9808822" cy="1026633"/>
          </a:xfrm>
        </p:spPr>
        <p:txBody>
          <a:bodyPr>
            <a:normAutofit/>
          </a:bodyPr>
          <a:lstStyle/>
          <a:p>
            <a:r>
              <a:rPr lang="en-US" sz="4800" dirty="0"/>
              <a:t>Application of Markov Chain (4) (Cont.)</a:t>
            </a: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647700" y="1711234"/>
                <a:ext cx="11049000" cy="4511766"/>
              </a:xfrm>
            </p:spPr>
            <p:txBody>
              <a:bodyPr/>
              <a:lstStyle/>
              <a:p>
                <a:pPr algn="l">
                  <a:lnSpc>
                    <a:spcPct val="150000"/>
                  </a:lnSpc>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𝑡𝑜𝑚𝑜𝑟𝑟𝑜𝑤</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𝑠𝑠𝑠</m:t>
                              </m:r>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r>
                                <a:rPr lang="en-US" b="0" i="1" smtClean="0">
                                  <a:latin typeface="Cambria Math" panose="02040503050406030204" pitchFamily="18" charset="0"/>
                                </a:rPr>
                                <m:t>𝑐</m:t>
                              </m:r>
                              <m:r>
                                <a:rPr lang="en-US" i="1">
                                  <a:latin typeface="Cambria Math" panose="02040503050406030204" pitchFamily="18" charset="0"/>
                                </a:rPr>
                                <m:t>𝑠𝑠</m:t>
                              </m:r>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r>
                                <a:rPr lang="en-US" b="0" i="1" smtClean="0">
                                  <a:latin typeface="Cambria Math" panose="02040503050406030204" pitchFamily="18" charset="0"/>
                                </a:rPr>
                                <m:t>𝑓</m:t>
                              </m:r>
                              <m:r>
                                <a:rPr lang="en-US" i="1">
                                  <a:latin typeface="Cambria Math" panose="02040503050406030204" pitchFamily="18" charset="0"/>
                                </a:rPr>
                                <m:t>𝑠𝑠</m:t>
                              </m:r>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𝑠𝑠</m:t>
                          </m:r>
                          <m:r>
                            <a:rPr lang="en-US" i="1">
                              <a:latin typeface="Cambria Math" panose="02040503050406030204" pitchFamily="18" charset="0"/>
                            </a:rPr>
                            <m:t>)</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𝑠𝑠𝑠</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𝑐𝑠𝑠</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𝑟𝑠𝑟</m:t>
                          </m:r>
                          <m:r>
                            <a:rPr lang="en-US" b="0" i="1" smtClean="0">
                              <a:latin typeface="Cambria Math" panose="02040503050406030204" pitchFamily="18" charset="0"/>
                            </a:rPr>
                            <m:t>)</m:t>
                          </m:r>
                        </m:den>
                      </m:f>
                      <m:r>
                        <a:rPr lang="en-US" b="0" i="1" smtClean="0">
                          <a:latin typeface="Cambria Math" panose="02040503050406030204" pitchFamily="18" charset="0"/>
                        </a:rPr>
                        <m:t>=0.9356.</m:t>
                      </m:r>
                    </m:oMath>
                  </m:oMathPara>
                </a14:m>
                <a:endParaRPr lang="en-US" b="0" dirty="0"/>
              </a:p>
              <a:p>
                <a:pPr algn="l">
                  <a:lnSpc>
                    <a:spcPct val="150000"/>
                  </a:lnSpc>
                </a:pPr>
                <a:endParaRPr lang="en-US" dirty="0"/>
              </a:p>
              <a:p>
                <a:pPr algn="l">
                  <a:lnSpc>
                    <a:spcPct val="150000"/>
                  </a:lnSpc>
                </a:pPr>
                <a:r>
                  <a:rPr lang="en-US" b="0" dirty="0"/>
                  <a:t>Since </a:t>
                </a:r>
                <a14:m>
                  <m:oMath xmlns:m="http://schemas.openxmlformats.org/officeDocument/2006/math">
                    <m:r>
                      <a:rPr lang="en-US" b="0" i="1" smtClean="0">
                        <a:latin typeface="Cambria Math" panose="02040503050406030204" pitchFamily="18" charset="0"/>
                      </a:rPr>
                      <m:t>0.9547</m:t>
                    </m:r>
                    <m:r>
                      <a:rPr lang="en-US" b="0" i="1" smtClean="0">
                        <a:latin typeface="Cambria Math" panose="02040503050406030204" pitchFamily="18" charset="0"/>
                        <a:ea typeface="Cambria Math" panose="02040503050406030204" pitchFamily="18" charset="0"/>
                      </a:rPr>
                      <m:t>≠0.9356, </m:t>
                    </m:r>
                  </m:oMath>
                </a14:m>
                <a:r>
                  <a:rPr lang="en-US" b="0" dirty="0"/>
                  <a:t>we conclude that weather conditions are not governed by a Markov chain. </a:t>
                </a:r>
              </a:p>
              <a:p>
                <a:pPr algn="l">
                  <a:lnSpc>
                    <a:spcPct val="150000"/>
                  </a:lnSpc>
                </a:pPr>
                <a:endParaRPr lang="en-US" b="0" dirty="0"/>
              </a:p>
              <a:p>
                <a:pPr algn="l"/>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647700" y="1711234"/>
                <a:ext cx="11049000" cy="4511766"/>
              </a:xfrm>
              <a:blipFill>
                <a:blip r:embed="rId3"/>
                <a:stretch>
                  <a:fillRect l="-8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27</a:t>
            </a:r>
          </a:p>
        </p:txBody>
      </p:sp>
      <p:sp>
        <p:nvSpPr>
          <p:cNvPr id="2" name="TextBox 1">
            <a:extLst>
              <a:ext uri="{FF2B5EF4-FFF2-40B4-BE49-F238E27FC236}">
                <a16:creationId xmlns:a16="http://schemas.microsoft.com/office/drawing/2014/main" id="{1C5187BE-2A2B-476A-A1F7-06C22C5E2DA9}"/>
              </a:ext>
            </a:extLst>
          </p:cNvPr>
          <p:cNvSpPr txBox="1"/>
          <p:nvPr/>
        </p:nvSpPr>
        <p:spPr>
          <a:xfrm>
            <a:off x="2819400" y="4419600"/>
            <a:ext cx="1630680" cy="492443"/>
          </a:xfrm>
          <a:prstGeom prst="rect">
            <a:avLst/>
          </a:prstGeom>
          <a:noFill/>
        </p:spPr>
        <p:txBody>
          <a:bodyPr wrap="square" rtlCol="0">
            <a:spAutoFit/>
          </a:bodyPr>
          <a:lstStyle/>
          <a:p>
            <a:r>
              <a:rPr lang="en-US" sz="2600" dirty="0">
                <a:solidFill>
                  <a:srgbClr val="0000FF"/>
                </a:solidFill>
                <a:hlinkClick r:id="rId5" action="ppaction://hlinkfile"/>
              </a:rPr>
              <a:t>R CODE</a:t>
            </a:r>
            <a:endParaRPr lang="en-US" sz="2600" dirty="0">
              <a:solidFill>
                <a:srgbClr val="0000FF"/>
              </a:solidFill>
            </a:endParaRPr>
          </a:p>
        </p:txBody>
      </p:sp>
    </p:spTree>
    <p:extLst>
      <p:ext uri="{BB962C8B-B14F-4D97-AF65-F5344CB8AC3E}">
        <p14:creationId xmlns:p14="http://schemas.microsoft.com/office/powerpoint/2010/main" val="3865979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264570"/>
            <a:ext cx="9808822" cy="1026633"/>
          </a:xfrm>
        </p:spPr>
        <p:txBody>
          <a:bodyPr>
            <a:normAutofit/>
          </a:bodyPr>
          <a:lstStyle/>
          <a:p>
            <a:r>
              <a:rPr lang="en-US" sz="4800" dirty="0"/>
              <a:t>Application of Markov Chain (4)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28</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647700" y="1445566"/>
                <a:ext cx="11049000" cy="4511766"/>
              </a:xfrm>
            </p:spPr>
            <p:txBody>
              <a:bodyPr/>
              <a:lstStyle/>
              <a:p>
                <a:pPr algn="l">
                  <a:lnSpc>
                    <a:spcPct val="150000"/>
                  </a:lnSpc>
                </a:pPr>
                <a:r>
                  <a:rPr lang="en-US" dirty="0"/>
                  <a:t>However, </a:t>
                </a:r>
                <a14:m>
                  <m:oMath xmlns:m="http://schemas.openxmlformats.org/officeDocument/2006/math">
                    <m:r>
                      <a:rPr lang="en-US" i="1">
                        <a:latin typeface="Cambria Math" panose="02040503050406030204" pitchFamily="18" charset="0"/>
                      </a:rPr>
                      <m:t>0.9547</m:t>
                    </m:r>
                    <m:r>
                      <a:rPr lang="en-US" b="0" i="1"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ea typeface="Cambria Math" panose="02040503050406030204" pitchFamily="18" charset="0"/>
                      </a:rPr>
                      <m:t>0.9356</m:t>
                    </m:r>
                  </m:oMath>
                </a14:m>
                <a:r>
                  <a:rPr lang="en-US" dirty="0"/>
                  <a:t> are close enough values to hypothesize that statistically speaking weather conditions could constitute a Markov chain. We conduct a chi-squared test to see if it is a Markov chain. We take the first 20% of the data and compute the expected (“theoretical”) one-step transition probability matrix. Then we use the remaining 80% of the data to compute an observed transition frequencies and the expected transition frequencies based on the “theoretical” matrix.  We then compute a chi-squared statistic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𝜒</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m:t>
                        </m:r>
                        <m:r>
                          <a:rPr lang="en-US" i="1" dirty="0" err="1">
                            <a:latin typeface="Cambria Math" panose="02040503050406030204" pitchFamily="18" charset="0"/>
                          </a:rPr>
                          <m:t>𝑜𝑏𝑠</m:t>
                        </m:r>
                        <m:r>
                          <a:rPr lang="en-US" i="1" dirty="0">
                            <a:latin typeface="Cambria Math" panose="02040503050406030204" pitchFamily="18" charset="0"/>
                          </a:rPr>
                          <m:t>−</m:t>
                        </m:r>
                        <m:r>
                          <a:rPr lang="en-US" i="1" dirty="0">
                            <a:latin typeface="Cambria Math" panose="02040503050406030204" pitchFamily="18" charset="0"/>
                          </a:rPr>
                          <m:t>𝑒𝑥𝑝</m:t>
                        </m:r>
                        <m:r>
                          <a:rPr lang="en-US" i="1" dirty="0">
                            <a:latin typeface="Cambria Math" panose="02040503050406030204" pitchFamily="18" charset="0"/>
                          </a:rPr>
                          <m:t>)</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r>
                      <a:rPr lang="en-US" i="1" dirty="0" smtClean="0">
                        <a:latin typeface="Cambria Math" panose="02040503050406030204" pitchFamily="18" charset="0"/>
                      </a:rPr>
                      <m:t>𝑒𝑥𝑝</m:t>
                    </m:r>
                    <m:r>
                      <a:rPr lang="en-US" b="0" i="1" dirty="0" smtClean="0">
                        <a:latin typeface="Cambria Math" panose="02040503050406030204" pitchFamily="18" charset="0"/>
                      </a:rPr>
                      <m:t>,</m:t>
                    </m:r>
                    <m:r>
                      <a:rPr lang="en-US" i="1" dirty="0" smtClean="0">
                        <a:latin typeface="Cambria Math" panose="02040503050406030204" pitchFamily="18" charset="0"/>
                      </a:rPr>
                      <m:t>⁡</m:t>
                    </m:r>
                  </m:oMath>
                </a14:m>
                <a:r>
                  <a:rPr lang="en-US" dirty="0"/>
                  <a:t>that has a chi-squared distribution with </a:t>
                </a:r>
                <a14:m>
                  <m:oMath xmlns:m="http://schemas.openxmlformats.org/officeDocument/2006/math">
                    <m:r>
                      <a:rPr lang="en-US" i="1" dirty="0" smtClean="0">
                        <a:latin typeface="Cambria Math" panose="02040503050406030204" pitchFamily="18" charset="0"/>
                      </a:rPr>
                      <m:t>(4)(3)=12 </m:t>
                    </m:r>
                  </m:oMath>
                </a14:m>
                <a:r>
                  <a:rPr lang="en-US" dirty="0"/>
                  <a:t>degrees of freedom if the process is a Markov chain.</a:t>
                </a:r>
              </a:p>
              <a:p>
                <a:pPr algn="l"/>
                <a:endParaRPr lang="en-US" dirty="0"/>
              </a:p>
              <a:p>
                <a:pPr algn="l"/>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647700" y="1445566"/>
                <a:ext cx="11049000" cy="4511766"/>
              </a:xfrm>
              <a:blipFill>
                <a:blip r:embed="rId3"/>
                <a:stretch>
                  <a:fillRect l="-827" b="-1216"/>
                </a:stretch>
              </a:blipFill>
            </p:spPr>
            <p:txBody>
              <a:bodyPr/>
              <a:lstStyle/>
              <a:p>
                <a:r>
                  <a:rPr lang="en-US">
                    <a:noFill/>
                  </a:rPr>
                  <a:t> </a:t>
                </a:r>
              </a:p>
            </p:txBody>
          </p:sp>
        </mc:Fallback>
      </mc:AlternateContent>
    </p:spTree>
    <p:extLst>
      <p:ext uri="{BB962C8B-B14F-4D97-AF65-F5344CB8AC3E}">
        <p14:creationId xmlns:p14="http://schemas.microsoft.com/office/powerpoint/2010/main" val="757908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254295" y="172678"/>
            <a:ext cx="9808822" cy="1026633"/>
          </a:xfrm>
        </p:spPr>
        <p:txBody>
          <a:bodyPr>
            <a:normAutofit/>
          </a:bodyPr>
          <a:lstStyle/>
          <a:p>
            <a:r>
              <a:rPr lang="en-US" sz="4800" dirty="0"/>
              <a:t>Application of Markov Chain (4) (Cont.)</a:t>
            </a:r>
          </a:p>
        </p:txBody>
      </p:sp>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938703" y="4255304"/>
            <a:ext cx="10124414" cy="1967695"/>
          </a:xfrm>
        </p:spPr>
        <p:txBody>
          <a:bodyPr>
            <a:normAutofit/>
          </a:bodyPr>
          <a:lstStyle/>
          <a:p>
            <a:pPr algn="l"/>
            <a:r>
              <a:rPr lang="en-US" dirty="0"/>
              <a:t>chi-squared statistic  =  703.055</a:t>
            </a:r>
          </a:p>
          <a:p>
            <a:pPr algn="l"/>
            <a:r>
              <a:rPr lang="en-US" i="1" dirty="0"/>
              <a:t>p</a:t>
            </a:r>
            <a:r>
              <a:rPr lang="en-US" dirty="0"/>
              <a:t>-value  =  9.780797e-143  &lt; 0.05</a:t>
            </a:r>
          </a:p>
          <a:p>
            <a:pPr algn="l"/>
            <a:r>
              <a:rPr lang="en-US" dirty="0"/>
              <a:t>Conclusion: not a Markov chain</a:t>
            </a:r>
          </a:p>
        </p:txBody>
      </p:sp>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29</a:t>
            </a:r>
          </a:p>
        </p:txBody>
      </p:sp>
      <p:sp>
        <p:nvSpPr>
          <p:cNvPr id="10" name="TextBox 9">
            <a:extLst>
              <a:ext uri="{FF2B5EF4-FFF2-40B4-BE49-F238E27FC236}">
                <a16:creationId xmlns:a16="http://schemas.microsoft.com/office/drawing/2014/main" id="{60010D5B-9BC1-4352-8776-830B374F179B}"/>
              </a:ext>
            </a:extLst>
          </p:cNvPr>
          <p:cNvSpPr txBox="1"/>
          <p:nvPr/>
        </p:nvSpPr>
        <p:spPr>
          <a:xfrm>
            <a:off x="5773722" y="4255303"/>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
        <p:nvSpPr>
          <p:cNvPr id="7" name="TextBox 6">
            <a:extLst>
              <a:ext uri="{FF2B5EF4-FFF2-40B4-BE49-F238E27FC236}">
                <a16:creationId xmlns:a16="http://schemas.microsoft.com/office/drawing/2014/main" id="{944F7E43-1FF4-474D-8CE6-752D03B219CB}"/>
              </a:ext>
            </a:extLst>
          </p:cNvPr>
          <p:cNvSpPr txBox="1"/>
          <p:nvPr/>
        </p:nvSpPr>
        <p:spPr>
          <a:xfrm>
            <a:off x="842494" y="1448534"/>
            <a:ext cx="4931228" cy="2308324"/>
          </a:xfrm>
          <a:prstGeom prst="rect">
            <a:avLst/>
          </a:prstGeom>
          <a:noFill/>
        </p:spPr>
        <p:txBody>
          <a:bodyPr wrap="square" rtlCol="0">
            <a:spAutoFit/>
          </a:bodyPr>
          <a:lstStyle/>
          <a:p>
            <a:r>
              <a:rPr lang="fr-FR" sz="2400" dirty="0"/>
              <a:t>     </a:t>
            </a:r>
            <a:r>
              <a:rPr lang="fr-FR" sz="2400" dirty="0" err="1"/>
              <a:t>Observed</a:t>
            </a:r>
            <a:r>
              <a:rPr lang="fr-FR" sz="2400" dirty="0"/>
              <a:t> Transition </a:t>
            </a:r>
            <a:r>
              <a:rPr lang="fr-FR" sz="2400" dirty="0" err="1"/>
              <a:t>Frequencies</a:t>
            </a:r>
            <a:endParaRPr lang="fr-FR" sz="2400" dirty="0"/>
          </a:p>
          <a:p>
            <a:r>
              <a:rPr lang="fr-FR" sz="2400" dirty="0"/>
              <a:t>              [,1]      [,2]       [,3]      [,4]</a:t>
            </a:r>
          </a:p>
          <a:p>
            <a:r>
              <a:rPr lang="fr-FR" sz="2400" dirty="0"/>
              <a:t>[1,]   18819    1143     712      196</a:t>
            </a:r>
          </a:p>
          <a:p>
            <a:r>
              <a:rPr lang="fr-FR" sz="2400" dirty="0"/>
              <a:t>[2,]     1056    4995     642      260</a:t>
            </a:r>
          </a:p>
          <a:p>
            <a:r>
              <a:rPr lang="fr-FR" sz="2400" dirty="0"/>
              <a:t>[3,]        755     582    4474      231</a:t>
            </a:r>
          </a:p>
          <a:p>
            <a:r>
              <a:rPr lang="fr-FR" sz="2400" dirty="0"/>
              <a:t>[4,]        241     233      214    1649</a:t>
            </a:r>
            <a:endParaRPr lang="en-US" sz="2400" dirty="0"/>
          </a:p>
        </p:txBody>
      </p:sp>
      <p:sp>
        <p:nvSpPr>
          <p:cNvPr id="13" name="TextBox 12">
            <a:extLst>
              <a:ext uri="{FF2B5EF4-FFF2-40B4-BE49-F238E27FC236}">
                <a16:creationId xmlns:a16="http://schemas.microsoft.com/office/drawing/2014/main" id="{3926BCA3-2812-44AE-B92A-6BF1ECA5649E}"/>
              </a:ext>
            </a:extLst>
          </p:cNvPr>
          <p:cNvSpPr txBox="1"/>
          <p:nvPr/>
        </p:nvSpPr>
        <p:spPr>
          <a:xfrm>
            <a:off x="5773722" y="1448534"/>
            <a:ext cx="6195597" cy="2308324"/>
          </a:xfrm>
          <a:prstGeom prst="rect">
            <a:avLst/>
          </a:prstGeom>
          <a:noFill/>
        </p:spPr>
        <p:txBody>
          <a:bodyPr wrap="square" rtlCol="0">
            <a:spAutoFit/>
          </a:bodyPr>
          <a:lstStyle/>
          <a:p>
            <a:r>
              <a:rPr lang="fr-FR" sz="2400" dirty="0"/>
              <a:t>           </a:t>
            </a:r>
            <a:r>
              <a:rPr lang="fr-FR" sz="2400" dirty="0" err="1"/>
              <a:t>Expected</a:t>
            </a:r>
            <a:r>
              <a:rPr lang="fr-FR" sz="2400" dirty="0"/>
              <a:t> Transition </a:t>
            </a:r>
            <a:r>
              <a:rPr lang="fr-FR" sz="2400" dirty="0" err="1"/>
              <a:t>Frequencies</a:t>
            </a:r>
            <a:endParaRPr lang="fr-FR" sz="2400" dirty="0"/>
          </a:p>
          <a:p>
            <a:r>
              <a:rPr lang="fr-FR" sz="2400" dirty="0"/>
              <a:t>                  [,1]          [,2]         [  ,3]           [,4]</a:t>
            </a:r>
          </a:p>
          <a:p>
            <a:r>
              <a:rPr lang="fr-FR" sz="2400" dirty="0"/>
              <a:t>[1,]   18633.9    1193.4       915.8       126.9</a:t>
            </a:r>
          </a:p>
          <a:p>
            <a:r>
              <a:rPr lang="fr-FR" sz="2400" dirty="0"/>
              <a:t>[2,]     1013.4    5104.0       570.5       265.1</a:t>
            </a:r>
          </a:p>
          <a:p>
            <a:r>
              <a:rPr lang="fr-FR" sz="2400" dirty="0"/>
              <a:t>[3,]     1013.5       740.6    4088.6       199.2</a:t>
            </a:r>
          </a:p>
          <a:p>
            <a:r>
              <a:rPr lang="fr-FR" sz="2400" dirty="0"/>
              <a:t>[4,]       205.8       580.6       367.5    1183.2</a:t>
            </a:r>
            <a:endParaRPr lang="en-US" sz="2400" dirty="0"/>
          </a:p>
        </p:txBody>
      </p:sp>
    </p:spTree>
    <p:extLst>
      <p:ext uri="{BB962C8B-B14F-4D97-AF65-F5344CB8AC3E}">
        <p14:creationId xmlns:p14="http://schemas.microsoft.com/office/powerpoint/2010/main" val="95958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524000" y="1122363"/>
            <a:ext cx="9144000" cy="693737"/>
          </a:xfrm>
        </p:spPr>
        <p:txBody>
          <a:bodyPr>
            <a:normAutofit fontScale="90000"/>
          </a:bodyPr>
          <a:lstStyle/>
          <a:p>
            <a:r>
              <a:rPr lang="en-US" dirty="0"/>
              <a:t>Outline</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3842" y="1898249"/>
            <a:ext cx="10871200" cy="3488140"/>
          </a:xfrm>
        </p:spPr>
        <p:txBody>
          <a:bodyPr>
            <a:normAutofit/>
          </a:bodyPr>
          <a:lstStyle/>
          <a:p>
            <a:pPr algn="l">
              <a:buClr>
                <a:srgbClr val="947CB0"/>
              </a:buClr>
              <a:buFont typeface="Wingdings" panose="05000000000000000000" pitchFamily="2" charset="2"/>
              <a:buChar char="q"/>
            </a:pPr>
            <a:r>
              <a:rPr lang="en-US" sz="3200" dirty="0"/>
              <a:t>Markov Chain</a:t>
            </a:r>
          </a:p>
          <a:p>
            <a:pPr algn="l">
              <a:buClr>
                <a:srgbClr val="947CB0"/>
              </a:buClr>
              <a:buFont typeface="Wingdings" panose="05000000000000000000" pitchFamily="2" charset="2"/>
              <a:buChar char="q"/>
            </a:pPr>
            <a:r>
              <a:rPr lang="en-US" sz="3200" dirty="0"/>
              <a:t>Random Walk</a:t>
            </a:r>
          </a:p>
          <a:p>
            <a:pPr algn="l">
              <a:buClr>
                <a:srgbClr val="947CB0"/>
              </a:buClr>
              <a:buFont typeface="Wingdings" panose="05000000000000000000" pitchFamily="2" charset="2"/>
              <a:buChar char="q"/>
            </a:pPr>
            <a:r>
              <a:rPr lang="en-US" sz="3200" dirty="0"/>
              <a:t>Poisson Process</a:t>
            </a:r>
          </a:p>
          <a:p>
            <a:pPr algn="l">
              <a:buClr>
                <a:srgbClr val="947CB0"/>
              </a:buClr>
              <a:buFont typeface="Wingdings" panose="05000000000000000000" pitchFamily="2" charset="2"/>
              <a:buChar char="q"/>
            </a:pPr>
            <a:r>
              <a:rPr lang="en-US" sz="3200" dirty="0"/>
              <a:t>Birth-and-Death Process</a:t>
            </a:r>
          </a:p>
          <a:p>
            <a:pPr algn="l">
              <a:buClr>
                <a:srgbClr val="947CB0"/>
              </a:buClr>
              <a:buFont typeface="Wingdings" panose="05000000000000000000" pitchFamily="2" charset="2"/>
              <a:buChar char="q"/>
            </a:pPr>
            <a:r>
              <a:rPr lang="en-US" sz="3200" dirty="0"/>
              <a:t>Branching Process</a:t>
            </a:r>
          </a:p>
          <a:p>
            <a:pPr algn="l">
              <a:buClr>
                <a:srgbClr val="947CB0"/>
              </a:buClr>
              <a:buFont typeface="Wingdings" panose="05000000000000000000" pitchFamily="2" charset="2"/>
              <a:buChar char="q"/>
            </a:pPr>
            <a:r>
              <a:rPr lang="en-US" sz="3200" dirty="0"/>
              <a:t>Brownian Motion</a:t>
            </a:r>
          </a:p>
          <a:p>
            <a:pPr algn="l">
              <a:buClr>
                <a:srgbClr val="947CB0"/>
              </a:buClr>
            </a:pPr>
            <a:endParaRPr lang="en-US" dirty="0"/>
          </a:p>
        </p:txBody>
      </p:sp>
      <p:pic>
        <p:nvPicPr>
          <p:cNvPr id="8" name="Picture 7">
            <a:extLst>
              <a:ext uri="{FF2B5EF4-FFF2-40B4-BE49-F238E27FC236}">
                <a16:creationId xmlns:a16="http://schemas.microsoft.com/office/drawing/2014/main" id="{4F0B813B-95D2-4A99-9E77-A0235C92D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7700" y="103608"/>
            <a:ext cx="11049000" cy="580184"/>
          </a:xfrm>
          <a:prstGeom prst="rect">
            <a:avLst/>
          </a:prstGeom>
          <a:scene3d>
            <a:camera prst="orthographicFront"/>
            <a:lightRig rig="threePt" dir="t"/>
          </a:scene3d>
          <a:sp3d>
            <a:bevelT/>
          </a:sp3d>
        </p:spPr>
      </p:pic>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658" y="6005487"/>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31879" y="6231514"/>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0E33A4-19CF-4AAE-B28C-8EFB1D7F670D}"/>
                  </a:ext>
                </a:extLst>
              </p:cNvPr>
              <p:cNvSpPr txBox="1"/>
              <p:nvPr/>
            </p:nvSpPr>
            <p:spPr>
              <a:xfrm>
                <a:off x="6200776" y="2021602"/>
                <a:ext cx="5000624" cy="3816429"/>
              </a:xfrm>
              <a:prstGeom prst="rect">
                <a:avLst/>
              </a:prstGeom>
              <a:noFill/>
            </p:spPr>
            <p:txBody>
              <a:bodyPr wrap="square" rtlCol="0">
                <a:spAutoFit/>
              </a:bodyPr>
              <a:lstStyle/>
              <a:p>
                <a:pPr algn="ctr"/>
                <a:r>
                  <a:rPr lang="en-US" sz="3200" b="1" dirty="0"/>
                  <a:t>Greek letters</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𝝅</m:t>
                    </m:r>
                  </m:oMath>
                </a14:m>
                <a:r>
                  <a:rPr lang="en-US" sz="3200" b="1" dirty="0">
                    <a:ea typeface="Cambria Math" panose="02040503050406030204" pitchFamily="18" charset="0"/>
                  </a:rPr>
                  <a:t> </a:t>
                </a:r>
                <a:r>
                  <a:rPr lang="en-US" sz="3200" dirty="0">
                    <a:ea typeface="Cambria Math" panose="02040503050406030204" pitchFamily="18" charset="0"/>
                  </a:rPr>
                  <a:t>pi  /</a:t>
                </a:r>
                <a:r>
                  <a:rPr lang="en-US" sz="3200" dirty="0" err="1">
                    <a:ea typeface="Cambria Math" panose="02040503050406030204" pitchFamily="18" charset="0"/>
                  </a:rPr>
                  <a:t>pai</a:t>
                </a:r>
                <a:r>
                  <a:rPr lang="en-US" sz="3200" dirty="0">
                    <a:ea typeface="Cambria Math" panose="02040503050406030204" pitchFamily="18" charset="0"/>
                  </a:rPr>
                  <a:t>/</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𝝌</m:t>
                    </m:r>
                  </m:oMath>
                </a14:m>
                <a:r>
                  <a:rPr lang="en-US" sz="3200" b="1" dirty="0"/>
                  <a:t> </a:t>
                </a:r>
                <a:r>
                  <a:rPr lang="en-US" sz="3200" dirty="0"/>
                  <a:t>chi /kai/</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𝝀</m:t>
                    </m:r>
                  </m:oMath>
                </a14:m>
                <a:r>
                  <a:rPr lang="en-US" sz="3200" dirty="0">
                    <a:ea typeface="Cambria Math" panose="02040503050406030204" pitchFamily="18" charset="0"/>
                  </a:rPr>
                  <a:t> lambda /lam-da/</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𝝁</m:t>
                    </m:r>
                  </m:oMath>
                </a14:m>
                <a:r>
                  <a:rPr lang="en-US" sz="3200" dirty="0"/>
                  <a:t> mu /</a:t>
                </a:r>
                <a:r>
                  <a:rPr lang="en-US" sz="3200" dirty="0" err="1"/>
                  <a:t>myoo</a:t>
                </a:r>
                <a:r>
                  <a:rPr lang="en-US" sz="3200" dirty="0"/>
                  <a:t>/</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𝝈</m:t>
                    </m:r>
                  </m:oMath>
                </a14:m>
                <a:r>
                  <a:rPr lang="en-US" sz="3200" dirty="0"/>
                  <a:t> sigma /sig-ma/</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𝜽</m:t>
                    </m:r>
                  </m:oMath>
                </a14:m>
                <a:r>
                  <a:rPr lang="en-US" sz="3200" dirty="0"/>
                  <a:t> theta /</a:t>
                </a:r>
                <a:r>
                  <a:rPr lang="en-US" sz="3200" dirty="0" err="1"/>
                  <a:t>thei</a:t>
                </a:r>
                <a:r>
                  <a:rPr lang="en-US" sz="3200" dirty="0"/>
                  <a:t>-ta/</a:t>
                </a:r>
              </a:p>
              <a:p>
                <a:endParaRPr lang="en-US" dirty="0"/>
              </a:p>
            </p:txBody>
          </p:sp>
        </mc:Choice>
        <mc:Fallback xmlns="">
          <p:sp>
            <p:nvSpPr>
              <p:cNvPr id="4" name="TextBox 3">
                <a:extLst>
                  <a:ext uri="{FF2B5EF4-FFF2-40B4-BE49-F238E27FC236}">
                    <a16:creationId xmlns:a16="http://schemas.microsoft.com/office/drawing/2014/main" id="{390E33A4-19CF-4AAE-B28C-8EFB1D7F670D}"/>
                  </a:ext>
                </a:extLst>
              </p:cNvPr>
              <p:cNvSpPr txBox="1">
                <a:spLocks noRot="1" noChangeAspect="1" noMove="1" noResize="1" noEditPoints="1" noAdjustHandles="1" noChangeArrowheads="1" noChangeShapeType="1" noTextEdit="1"/>
              </p:cNvSpPr>
              <p:nvPr/>
            </p:nvSpPr>
            <p:spPr>
              <a:xfrm>
                <a:off x="6200776" y="2021602"/>
                <a:ext cx="5000624" cy="3816429"/>
              </a:xfrm>
              <a:prstGeom prst="rect">
                <a:avLst/>
              </a:prstGeom>
              <a:blipFill>
                <a:blip r:embed="rId4"/>
                <a:stretch>
                  <a:fillRect t="-2077"/>
                </a:stretch>
              </a:blipFill>
            </p:spPr>
            <p:txBody>
              <a:bodyPr/>
              <a:lstStyle/>
              <a:p>
                <a:r>
                  <a:rPr lang="en-US">
                    <a:noFill/>
                  </a:rPr>
                  <a:t> </a:t>
                </a:r>
              </a:p>
            </p:txBody>
          </p:sp>
        </mc:Fallback>
      </mc:AlternateContent>
    </p:spTree>
    <p:extLst>
      <p:ext uri="{BB962C8B-B14F-4D97-AF65-F5344CB8AC3E}">
        <p14:creationId xmlns:p14="http://schemas.microsoft.com/office/powerpoint/2010/main" val="3504685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30</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3696789" y="748966"/>
                <a:ext cx="8130540" cy="5690995"/>
              </a:xfrm>
            </p:spPr>
            <p:txBody>
              <a:bodyPr>
                <a:normAutofit/>
              </a:bodyPr>
              <a:lstStyle/>
              <a:p>
                <a:pPr algn="l">
                  <a:lnSpc>
                    <a:spcPct val="150000"/>
                  </a:lnSpc>
                </a:pPr>
                <a:r>
                  <a:rPr lang="en-US" dirty="0"/>
                  <a:t>A </a:t>
                </a:r>
                <a:r>
                  <a:rPr lang="en-US" b="1" i="1" dirty="0"/>
                  <a:t>simple one-dimensional random walk </a:t>
                </a:r>
                <a:r>
                  <a:rPr lang="en-US" dirty="0"/>
                  <a:t>(RW) is a Markov chain that starts at 0, and allowed transitions are </a:t>
                </a:r>
                <a14:m>
                  <m:oMath xmlns:m="http://schemas.openxmlformats.org/officeDocument/2006/math">
                    <m:r>
                      <a:rPr lang="en-US" i="1" dirty="0" smtClean="0">
                        <a:latin typeface="Cambria Math" panose="02040503050406030204" pitchFamily="18" charset="0"/>
                      </a:rPr>
                      <m:t>+1</m:t>
                    </m:r>
                  </m:oMath>
                </a14:m>
                <a:r>
                  <a:rPr lang="en-US" dirty="0"/>
                  <a:t> with probability </a:t>
                </a:r>
                <a14:m>
                  <m:oMath xmlns:m="http://schemas.openxmlformats.org/officeDocument/2006/math">
                    <m:r>
                      <a:rPr lang="en-US" i="1" dirty="0" smtClean="0">
                        <a:latin typeface="Cambria Math" panose="02040503050406030204" pitchFamily="18" charset="0"/>
                      </a:rPr>
                      <m:t>𝑝</m:t>
                    </m:r>
                  </m:oMath>
                </a14:m>
                <a:r>
                  <a:rPr lang="en-US" dirty="0"/>
                  <a:t> and </a:t>
                </a:r>
                <a14:m>
                  <m:oMath xmlns:m="http://schemas.openxmlformats.org/officeDocument/2006/math">
                    <m:r>
                      <a:rPr lang="en-US" i="1" dirty="0" smtClean="0">
                        <a:latin typeface="Cambria Math" panose="02040503050406030204" pitchFamily="18" charset="0"/>
                      </a:rPr>
                      <m:t>−1</m:t>
                    </m:r>
                  </m:oMath>
                </a14:m>
                <a:r>
                  <a:rPr lang="en-US" dirty="0"/>
                  <a:t> with probability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=1−</m:t>
                    </m:r>
                    <m:r>
                      <a:rPr lang="en-US" i="1" dirty="0" smtClean="0">
                        <a:latin typeface="Cambria Math" panose="02040503050406030204" pitchFamily="18" charset="0"/>
                      </a:rPr>
                      <m:t>𝑝</m:t>
                    </m:r>
                  </m:oMath>
                </a14:m>
                <a:r>
                  <a:rPr lang="en-US" dirty="0"/>
                  <a:t>. So, the state space contains all integers (positive or negative) on a real line.</a:t>
                </a:r>
              </a:p>
              <a:p>
                <a:pPr algn="l">
                  <a:lnSpc>
                    <a:spcPct val="150000"/>
                  </a:lnSpc>
                </a:pPr>
                <a:endParaRPr lang="en-US" dirty="0"/>
              </a:p>
              <a:p>
                <a:pPr algn="l">
                  <a:lnSpc>
                    <a:spcPct val="150000"/>
                  </a:lnSpc>
                </a:pPr>
                <a:endParaRPr lang="en-US" dirty="0"/>
              </a:p>
              <a:p>
                <a:pPr algn="l">
                  <a:lnSpc>
                    <a:spcPct val="150000"/>
                  </a:lnSpc>
                </a:pPr>
                <a:endParaRPr lang="en-US" dirty="0"/>
              </a:p>
              <a:p>
                <a:pPr algn="l">
                  <a:lnSpc>
                    <a:spcPct val="150000"/>
                  </a:lnSpc>
                </a:pPr>
                <a:r>
                  <a:rPr lang="en-US" dirty="0"/>
                  <a:t>A simple random walk is called </a:t>
                </a:r>
                <a:r>
                  <a:rPr lang="en-US" b="1" i="1" dirty="0"/>
                  <a:t>symmetric</a:t>
                </a:r>
                <a:r>
                  <a:rPr lang="en-US" dirty="0"/>
                  <a:t> if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=1/2.</m:t>
                    </m:r>
                  </m:oMath>
                </a14:m>
                <a:endParaRPr lang="en-US" dirty="0"/>
              </a:p>
              <a:p>
                <a:pPr algn="l"/>
                <a:endParaRPr lang="en-US" dirty="0"/>
              </a:p>
              <a:p>
                <a:pPr algn="l"/>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3696789" y="748966"/>
                <a:ext cx="8130540" cy="5690995"/>
              </a:xfrm>
              <a:blipFill>
                <a:blip r:embed="rId3"/>
                <a:stretch>
                  <a:fillRect l="-1124" r="-1124"/>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46B0ACE9-8CFD-47F3-8D78-41512810C2FB}"/>
              </a:ext>
            </a:extLst>
          </p:cNvPr>
          <p:cNvSpPr txBox="1">
            <a:spLocks/>
          </p:cNvSpPr>
          <p:nvPr/>
        </p:nvSpPr>
        <p:spPr>
          <a:xfrm>
            <a:off x="364671" y="1383620"/>
            <a:ext cx="3135086" cy="290099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RANDOM WALK</a:t>
            </a:r>
          </a:p>
        </p:txBody>
      </p:sp>
      <p:cxnSp>
        <p:nvCxnSpPr>
          <p:cNvPr id="9" name="Straight Arrow Connector 8">
            <a:extLst>
              <a:ext uri="{FF2B5EF4-FFF2-40B4-BE49-F238E27FC236}">
                <a16:creationId xmlns:a16="http://schemas.microsoft.com/office/drawing/2014/main" id="{D648F909-5D93-4C6A-8DB3-774072504EDA}"/>
              </a:ext>
            </a:extLst>
          </p:cNvPr>
          <p:cNvCxnSpPr/>
          <p:nvPr/>
        </p:nvCxnSpPr>
        <p:spPr>
          <a:xfrm>
            <a:off x="4428309" y="4284617"/>
            <a:ext cx="6607991"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11" name="Arrow: Circular 10">
            <a:extLst>
              <a:ext uri="{FF2B5EF4-FFF2-40B4-BE49-F238E27FC236}">
                <a16:creationId xmlns:a16="http://schemas.microsoft.com/office/drawing/2014/main" id="{EA030304-64D2-4904-8DB5-477C6B957B15}"/>
              </a:ext>
            </a:extLst>
          </p:cNvPr>
          <p:cNvSpPr/>
          <p:nvPr/>
        </p:nvSpPr>
        <p:spPr>
          <a:xfrm>
            <a:off x="7863840" y="3594464"/>
            <a:ext cx="791028" cy="98621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ircular 13">
            <a:extLst>
              <a:ext uri="{FF2B5EF4-FFF2-40B4-BE49-F238E27FC236}">
                <a16:creationId xmlns:a16="http://schemas.microsoft.com/office/drawing/2014/main" id="{228B7E7F-3BC1-43BB-833C-054EC8D2EE92}"/>
              </a:ext>
            </a:extLst>
          </p:cNvPr>
          <p:cNvSpPr/>
          <p:nvPr/>
        </p:nvSpPr>
        <p:spPr>
          <a:xfrm flipH="1">
            <a:off x="7072811" y="3594464"/>
            <a:ext cx="791029" cy="98621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8780FA8-CE6B-4FB6-BBA2-B467FECF8A9D}"/>
                  </a:ext>
                </a:extLst>
              </p:cNvPr>
              <p:cNvSpPr txBox="1"/>
              <p:nvPr/>
            </p:nvSpPr>
            <p:spPr>
              <a:xfrm>
                <a:off x="7621451" y="4391010"/>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12" name="TextBox 11">
                <a:extLst>
                  <a:ext uri="{FF2B5EF4-FFF2-40B4-BE49-F238E27FC236}">
                    <a16:creationId xmlns:a16="http://schemas.microsoft.com/office/drawing/2014/main" id="{88780FA8-CE6B-4FB6-BBA2-B467FECF8A9D}"/>
                  </a:ext>
                </a:extLst>
              </p:cNvPr>
              <p:cNvSpPr txBox="1">
                <a:spLocks noRot="1" noChangeAspect="1" noMove="1" noResize="1" noEditPoints="1" noAdjustHandles="1" noChangeArrowheads="1" noChangeShapeType="1" noTextEdit="1"/>
              </p:cNvSpPr>
              <p:nvPr/>
            </p:nvSpPr>
            <p:spPr>
              <a:xfrm>
                <a:off x="7621451" y="4391010"/>
                <a:ext cx="54864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802169-4A65-4CE7-94EB-71CB0C3E0F6C}"/>
                  </a:ext>
                </a:extLst>
              </p:cNvPr>
              <p:cNvSpPr txBox="1"/>
              <p:nvPr/>
            </p:nvSpPr>
            <p:spPr>
              <a:xfrm>
                <a:off x="8268608" y="4391009"/>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dirty="0"/>
              </a:p>
            </p:txBody>
          </p:sp>
        </mc:Choice>
        <mc:Fallback xmlns="">
          <p:sp>
            <p:nvSpPr>
              <p:cNvPr id="15" name="TextBox 14">
                <a:extLst>
                  <a:ext uri="{FF2B5EF4-FFF2-40B4-BE49-F238E27FC236}">
                    <a16:creationId xmlns:a16="http://schemas.microsoft.com/office/drawing/2014/main" id="{4C802169-4A65-4CE7-94EB-71CB0C3E0F6C}"/>
                  </a:ext>
                </a:extLst>
              </p:cNvPr>
              <p:cNvSpPr txBox="1">
                <a:spLocks noRot="1" noChangeAspect="1" noMove="1" noResize="1" noEditPoints="1" noAdjustHandles="1" noChangeArrowheads="1" noChangeShapeType="1" noTextEdit="1"/>
              </p:cNvSpPr>
              <p:nvPr/>
            </p:nvSpPr>
            <p:spPr>
              <a:xfrm>
                <a:off x="8268608" y="4391009"/>
                <a:ext cx="54864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9D97AD5-9C4D-4ADD-8940-AE221A8BB5DC}"/>
                  </a:ext>
                </a:extLst>
              </p:cNvPr>
              <p:cNvSpPr txBox="1"/>
              <p:nvPr/>
            </p:nvSpPr>
            <p:spPr>
              <a:xfrm>
                <a:off x="6811191" y="4408026"/>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dirty="0"/>
              </a:p>
            </p:txBody>
          </p:sp>
        </mc:Choice>
        <mc:Fallback xmlns="">
          <p:sp>
            <p:nvSpPr>
              <p:cNvPr id="16" name="TextBox 15">
                <a:extLst>
                  <a:ext uri="{FF2B5EF4-FFF2-40B4-BE49-F238E27FC236}">
                    <a16:creationId xmlns:a16="http://schemas.microsoft.com/office/drawing/2014/main" id="{89D97AD5-9C4D-4ADD-8940-AE221A8BB5DC}"/>
                  </a:ext>
                </a:extLst>
              </p:cNvPr>
              <p:cNvSpPr txBox="1">
                <a:spLocks noRot="1" noChangeAspect="1" noMove="1" noResize="1" noEditPoints="1" noAdjustHandles="1" noChangeArrowheads="1" noChangeShapeType="1" noTextEdit="1"/>
              </p:cNvSpPr>
              <p:nvPr/>
            </p:nvSpPr>
            <p:spPr>
              <a:xfrm>
                <a:off x="6811191" y="4408026"/>
                <a:ext cx="548640" cy="461665"/>
              </a:xfrm>
              <a:prstGeom prst="rect">
                <a:avLst/>
              </a:prstGeom>
              <a:blipFill>
                <a:blip r:embed="rId7"/>
                <a:stretch>
                  <a:fillRect r="-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454F52-AA5F-4A17-8FF3-9CAF78E09DDC}"/>
                  </a:ext>
                </a:extLst>
              </p:cNvPr>
              <p:cNvSpPr txBox="1"/>
              <p:nvPr/>
            </p:nvSpPr>
            <p:spPr>
              <a:xfrm>
                <a:off x="7175137" y="3187453"/>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𝑞</m:t>
                      </m:r>
                    </m:oMath>
                  </m:oMathPara>
                </a14:m>
                <a:endParaRPr lang="en-US" sz="2400" dirty="0"/>
              </a:p>
            </p:txBody>
          </p:sp>
        </mc:Choice>
        <mc:Fallback xmlns="">
          <p:sp>
            <p:nvSpPr>
              <p:cNvPr id="17" name="TextBox 16">
                <a:extLst>
                  <a:ext uri="{FF2B5EF4-FFF2-40B4-BE49-F238E27FC236}">
                    <a16:creationId xmlns:a16="http://schemas.microsoft.com/office/drawing/2014/main" id="{08454F52-AA5F-4A17-8FF3-9CAF78E09DDC}"/>
                  </a:ext>
                </a:extLst>
              </p:cNvPr>
              <p:cNvSpPr txBox="1">
                <a:spLocks noRot="1" noChangeAspect="1" noMove="1" noResize="1" noEditPoints="1" noAdjustHandles="1" noChangeArrowheads="1" noChangeShapeType="1" noTextEdit="1"/>
              </p:cNvSpPr>
              <p:nvPr/>
            </p:nvSpPr>
            <p:spPr>
              <a:xfrm>
                <a:off x="7175137" y="3187453"/>
                <a:ext cx="548640" cy="461665"/>
              </a:xfrm>
              <a:prstGeom prst="rect">
                <a:avLst/>
              </a:prstGeom>
              <a:blipFill>
                <a:blip r:embed="rId8"/>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8A2EA1D-53A6-452B-A8EF-9A7874633F01}"/>
                  </a:ext>
                </a:extLst>
              </p:cNvPr>
              <p:cNvSpPr txBox="1"/>
              <p:nvPr/>
            </p:nvSpPr>
            <p:spPr>
              <a:xfrm>
                <a:off x="8132354" y="3187454"/>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oMath>
                  </m:oMathPara>
                </a14:m>
                <a:endParaRPr lang="en-US" sz="2400" dirty="0"/>
              </a:p>
            </p:txBody>
          </p:sp>
        </mc:Choice>
        <mc:Fallback xmlns="">
          <p:sp>
            <p:nvSpPr>
              <p:cNvPr id="18" name="TextBox 17">
                <a:extLst>
                  <a:ext uri="{FF2B5EF4-FFF2-40B4-BE49-F238E27FC236}">
                    <a16:creationId xmlns:a16="http://schemas.microsoft.com/office/drawing/2014/main" id="{C8A2EA1D-53A6-452B-A8EF-9A7874633F01}"/>
                  </a:ext>
                </a:extLst>
              </p:cNvPr>
              <p:cNvSpPr txBox="1">
                <a:spLocks noRot="1" noChangeAspect="1" noMove="1" noResize="1" noEditPoints="1" noAdjustHandles="1" noChangeArrowheads="1" noChangeShapeType="1" noTextEdit="1"/>
              </p:cNvSpPr>
              <p:nvPr/>
            </p:nvSpPr>
            <p:spPr>
              <a:xfrm>
                <a:off x="8132354" y="3187454"/>
                <a:ext cx="548640" cy="461665"/>
              </a:xfrm>
              <a:prstGeom prst="rect">
                <a:avLst/>
              </a:prstGeom>
              <a:blipFill>
                <a:blip r:embed="rId9"/>
                <a:stretch>
                  <a:fillRect b="-9211"/>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524E69A3-7907-496A-87AA-ABA138E2E53D}"/>
              </a:ext>
            </a:extLst>
          </p:cNvPr>
          <p:cNvCxnSpPr/>
          <p:nvPr/>
        </p:nvCxnSpPr>
        <p:spPr>
          <a:xfrm>
            <a:off x="7863840" y="4180114"/>
            <a:ext cx="0" cy="210896"/>
          </a:xfrm>
          <a:prstGeom prst="line">
            <a:avLst/>
          </a:prstGeom>
          <a:ln w="38100">
            <a:solidFill>
              <a:schemeClr val="accent1"/>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AB35576A-1CF5-40EF-8DDD-783DBB1E9A7D}"/>
              </a:ext>
            </a:extLst>
          </p:cNvPr>
          <p:cNvCxnSpPr/>
          <p:nvPr/>
        </p:nvCxnSpPr>
        <p:spPr>
          <a:xfrm>
            <a:off x="7175137" y="4180114"/>
            <a:ext cx="0" cy="2108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3FEA67-7AD5-439A-A7CC-6DEAA04F85DB}"/>
              </a:ext>
            </a:extLst>
          </p:cNvPr>
          <p:cNvCxnSpPr/>
          <p:nvPr/>
        </p:nvCxnSpPr>
        <p:spPr>
          <a:xfrm>
            <a:off x="8557622" y="4184067"/>
            <a:ext cx="0" cy="21089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C26E996-C9AD-4894-9C88-36AE1F3DCE30}"/>
              </a:ext>
            </a:extLst>
          </p:cNvPr>
          <p:cNvCxnSpPr/>
          <p:nvPr/>
        </p:nvCxnSpPr>
        <p:spPr>
          <a:xfrm>
            <a:off x="6544491" y="4180114"/>
            <a:ext cx="0" cy="21089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7F46EC6-D452-41B1-A0F5-0BEBE35B5220}"/>
                  </a:ext>
                </a:extLst>
              </p:cNvPr>
              <p:cNvSpPr txBox="1"/>
              <p:nvPr/>
            </p:nvSpPr>
            <p:spPr>
              <a:xfrm>
                <a:off x="6175828" y="4391009"/>
                <a:ext cx="645160" cy="461665"/>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2</a:t>
                </a:r>
              </a:p>
            </p:txBody>
          </p:sp>
        </mc:Choice>
        <mc:Fallback xmlns="">
          <p:sp>
            <p:nvSpPr>
              <p:cNvPr id="27" name="TextBox 26">
                <a:extLst>
                  <a:ext uri="{FF2B5EF4-FFF2-40B4-BE49-F238E27FC236}">
                    <a16:creationId xmlns:a16="http://schemas.microsoft.com/office/drawing/2014/main" id="{D7F46EC6-D452-41B1-A0F5-0BEBE35B5220}"/>
                  </a:ext>
                </a:extLst>
              </p:cNvPr>
              <p:cNvSpPr txBox="1">
                <a:spLocks noRot="1" noChangeAspect="1" noMove="1" noResize="1" noEditPoints="1" noAdjustHandles="1" noChangeArrowheads="1" noChangeShapeType="1" noTextEdit="1"/>
              </p:cNvSpPr>
              <p:nvPr/>
            </p:nvSpPr>
            <p:spPr>
              <a:xfrm>
                <a:off x="6175828" y="4391009"/>
                <a:ext cx="645160" cy="461665"/>
              </a:xfrm>
              <a:prstGeom prst="rect">
                <a:avLst/>
              </a:prstGeom>
              <a:blipFill>
                <a:blip r:embed="rId10"/>
                <a:stretch>
                  <a:fillRect t="-10526" r="-1887" b="-28947"/>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D09FF211-93CD-4DF2-93DA-39E385B10E38}"/>
              </a:ext>
            </a:extLst>
          </p:cNvPr>
          <p:cNvCxnSpPr/>
          <p:nvPr/>
        </p:nvCxnSpPr>
        <p:spPr>
          <a:xfrm>
            <a:off x="9144000" y="4180114"/>
            <a:ext cx="0" cy="21089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26B7CE8-EFB8-4706-B402-8A5926C05F0A}"/>
                  </a:ext>
                </a:extLst>
              </p:cNvPr>
              <p:cNvSpPr txBox="1"/>
              <p:nvPr/>
            </p:nvSpPr>
            <p:spPr>
              <a:xfrm>
                <a:off x="8920118" y="4394963"/>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oMath>
                  </m:oMathPara>
                </a14:m>
                <a:endParaRPr lang="en-US" sz="2400" dirty="0"/>
              </a:p>
            </p:txBody>
          </p:sp>
        </mc:Choice>
        <mc:Fallback xmlns="">
          <p:sp>
            <p:nvSpPr>
              <p:cNvPr id="30" name="TextBox 29">
                <a:extLst>
                  <a:ext uri="{FF2B5EF4-FFF2-40B4-BE49-F238E27FC236}">
                    <a16:creationId xmlns:a16="http://schemas.microsoft.com/office/drawing/2014/main" id="{426B7CE8-EFB8-4706-B402-8A5926C05F0A}"/>
                  </a:ext>
                </a:extLst>
              </p:cNvPr>
              <p:cNvSpPr txBox="1">
                <a:spLocks noRot="1" noChangeAspect="1" noMove="1" noResize="1" noEditPoints="1" noAdjustHandles="1" noChangeArrowheads="1" noChangeShapeType="1" noTextEdit="1"/>
              </p:cNvSpPr>
              <p:nvPr/>
            </p:nvSpPr>
            <p:spPr>
              <a:xfrm>
                <a:off x="8920118" y="4394963"/>
                <a:ext cx="548640" cy="461665"/>
              </a:xfrm>
              <a:prstGeom prst="rect">
                <a:avLst/>
              </a:prstGeom>
              <a:blipFill>
                <a:blip r:embed="rId11"/>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017E6DA5-B4D5-4673-AC3C-20FFBF7E1E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6971" y="620591"/>
            <a:ext cx="2651275" cy="486708"/>
          </a:xfrm>
          <a:prstGeom prst="rect">
            <a:avLst/>
          </a:prstGeom>
        </p:spPr>
      </p:pic>
      <p:pic>
        <p:nvPicPr>
          <p:cNvPr id="25" name="Picture 24">
            <a:extLst>
              <a:ext uri="{FF2B5EF4-FFF2-40B4-BE49-F238E27FC236}">
                <a16:creationId xmlns:a16="http://schemas.microsoft.com/office/drawing/2014/main" id="{8053A0C2-A54C-401F-97E0-E6D335D51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606576" y="5824046"/>
            <a:ext cx="2651275" cy="486708"/>
          </a:xfrm>
          <a:prstGeom prst="rect">
            <a:avLst/>
          </a:prstGeom>
        </p:spPr>
      </p:pic>
    </p:spTree>
    <p:extLst>
      <p:ext uri="{BB962C8B-B14F-4D97-AF65-F5344CB8AC3E}">
        <p14:creationId xmlns:p14="http://schemas.microsoft.com/office/powerpoint/2010/main" val="117736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142726"/>
            <a:ext cx="9808822" cy="1026633"/>
          </a:xfrm>
        </p:spPr>
        <p:txBody>
          <a:bodyPr>
            <a:normAutofit/>
          </a:bodyPr>
          <a:lstStyle/>
          <a:p>
            <a:r>
              <a:rPr lang="en-US" sz="4200" dirty="0"/>
              <a:t>Simulated Trajectories of Random Walk</a:t>
            </a:r>
          </a:p>
        </p:txBody>
      </p:sp>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31</a:t>
            </a:r>
          </a:p>
        </p:txBody>
      </p:sp>
      <p:sp>
        <p:nvSpPr>
          <p:cNvPr id="10" name="TextBox 9">
            <a:extLst>
              <a:ext uri="{FF2B5EF4-FFF2-40B4-BE49-F238E27FC236}">
                <a16:creationId xmlns:a16="http://schemas.microsoft.com/office/drawing/2014/main" id="{60010D5B-9BC1-4352-8776-830B374F179B}"/>
              </a:ext>
            </a:extLst>
          </p:cNvPr>
          <p:cNvSpPr txBox="1"/>
          <p:nvPr/>
        </p:nvSpPr>
        <p:spPr>
          <a:xfrm>
            <a:off x="1039586" y="1934617"/>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3" name="Picture 2">
            <a:extLst>
              <a:ext uri="{FF2B5EF4-FFF2-40B4-BE49-F238E27FC236}">
                <a16:creationId xmlns:a16="http://schemas.microsoft.com/office/drawing/2014/main" id="{ACF437FE-B594-427D-80C0-F52E26C19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4323" y="1469478"/>
            <a:ext cx="6843353" cy="4938188"/>
          </a:xfrm>
          <a:prstGeom prst="rect">
            <a:avLst/>
          </a:prstGeom>
        </p:spPr>
      </p:pic>
    </p:spTree>
    <p:extLst>
      <p:ext uri="{BB962C8B-B14F-4D97-AF65-F5344CB8AC3E}">
        <p14:creationId xmlns:p14="http://schemas.microsoft.com/office/powerpoint/2010/main" val="2209049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32</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451298" y="414851"/>
            <a:ext cx="9441802" cy="97916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Two-dimensional Random Walk</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1545731" y="1582309"/>
                <a:ext cx="9252935" cy="4825357"/>
              </a:xfrm>
            </p:spPr>
            <p:txBody>
              <a:bodyPr>
                <a:normAutofit/>
              </a:bodyPr>
              <a:lstStyle/>
              <a:p>
                <a:pPr algn="l"/>
                <a:endParaRPr lang="en-US" dirty="0"/>
              </a:p>
              <a:p>
                <a:pPr algn="l">
                  <a:lnSpc>
                    <a:spcPct val="150000"/>
                  </a:lnSpc>
                </a:pPr>
                <a:r>
                  <a:rPr lang="en-US" b="1" u="sng" dirty="0"/>
                  <a:t>Definition.</a:t>
                </a:r>
                <a:r>
                  <a:rPr lang="en-US" dirty="0"/>
                  <a:t> A two-dimensional random walk can be defined to move up, down, left, or right only, or diagonal movements may be also allowed. </a:t>
                </a:r>
              </a:p>
              <a:p>
                <a:pPr algn="l">
                  <a:lnSpc>
                    <a:spcPct val="150000"/>
                  </a:lnSpc>
                </a:pPr>
                <a:endParaRPr lang="en-US" dirty="0"/>
              </a:p>
              <a:p>
                <a:pPr algn="l">
                  <a:lnSpc>
                    <a:spcPct val="150000"/>
                  </a:lnSpc>
                </a:pPr>
                <a:r>
                  <a:rPr lang="en-US" dirty="0"/>
                  <a:t>A </a:t>
                </a:r>
                <a:r>
                  <a:rPr lang="en-US" b="1" i="1" dirty="0"/>
                  <a:t>symmetric two-dimensional random walk </a:t>
                </a:r>
                <a:r>
                  <a:rPr lang="en-US" dirty="0"/>
                  <a:t>starts at </a:t>
                </a:r>
                <a14:m>
                  <m:oMath xmlns:m="http://schemas.openxmlformats.org/officeDocument/2006/math">
                    <m:r>
                      <a:rPr lang="en-US" i="1" dirty="0" smtClean="0">
                        <a:latin typeface="Cambria Math" panose="02040503050406030204" pitchFamily="18" charset="0"/>
                      </a:rPr>
                      <m:t>(0,0), </m:t>
                    </m:r>
                  </m:oMath>
                </a14:m>
                <a:r>
                  <a:rPr lang="en-US" dirty="0"/>
                  <a:t>and is equiprobable to move up, down, left, right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=1/4</m:t>
                    </m:r>
                  </m:oMath>
                </a14:m>
                <a:r>
                  <a:rPr lang="en-US" dirty="0"/>
                  <a:t>).</a:t>
                </a: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1545731" y="1582309"/>
                <a:ext cx="9252935" cy="4825357"/>
              </a:xfrm>
              <a:blipFill>
                <a:blip r:embed="rId3"/>
                <a:stretch>
                  <a:fillRect l="-1055"/>
                </a:stretch>
              </a:blipFill>
            </p:spPr>
            <p:txBody>
              <a:bodyPr/>
              <a:lstStyle/>
              <a:p>
                <a:r>
                  <a:rPr lang="en-US">
                    <a:noFill/>
                  </a:rPr>
                  <a:t> </a:t>
                </a:r>
              </a:p>
            </p:txBody>
          </p:sp>
        </mc:Fallback>
      </mc:AlternateContent>
    </p:spTree>
    <p:extLst>
      <p:ext uri="{BB962C8B-B14F-4D97-AF65-F5344CB8AC3E}">
        <p14:creationId xmlns:p14="http://schemas.microsoft.com/office/powerpoint/2010/main" val="2033580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33</a:t>
            </a:r>
          </a:p>
        </p:txBody>
      </p:sp>
      <p:sp>
        <p:nvSpPr>
          <p:cNvPr id="10" name="TextBox 9">
            <a:extLst>
              <a:ext uri="{FF2B5EF4-FFF2-40B4-BE49-F238E27FC236}">
                <a16:creationId xmlns:a16="http://schemas.microsoft.com/office/drawing/2014/main" id="{60010D5B-9BC1-4352-8776-830B374F179B}"/>
              </a:ext>
            </a:extLst>
          </p:cNvPr>
          <p:cNvSpPr txBox="1"/>
          <p:nvPr/>
        </p:nvSpPr>
        <p:spPr>
          <a:xfrm>
            <a:off x="1039586" y="1934617"/>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7" name="Picture 6">
            <a:extLst>
              <a:ext uri="{FF2B5EF4-FFF2-40B4-BE49-F238E27FC236}">
                <a16:creationId xmlns:a16="http://schemas.microsoft.com/office/drawing/2014/main" id="{BEDD25B7-08FD-4797-B6BE-2B199C428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346" y="495773"/>
            <a:ext cx="7904553" cy="5818028"/>
          </a:xfrm>
          <a:prstGeom prst="rect">
            <a:avLst/>
          </a:prstGeom>
        </p:spPr>
      </p:pic>
    </p:spTree>
    <p:extLst>
      <p:ext uri="{BB962C8B-B14F-4D97-AF65-F5344CB8AC3E}">
        <p14:creationId xmlns:p14="http://schemas.microsoft.com/office/powerpoint/2010/main" val="625031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34</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545732" y="535874"/>
            <a:ext cx="9441802" cy="97916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Three-dimensional Random Walk</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1545732" y="1766975"/>
                <a:ext cx="9252935" cy="4825357"/>
              </a:xfrm>
            </p:spPr>
            <p:txBody>
              <a:bodyPr>
                <a:normAutofit/>
              </a:bodyPr>
              <a:lstStyle/>
              <a:p>
                <a:pPr algn="l"/>
                <a:endParaRPr lang="en-US" dirty="0"/>
              </a:p>
              <a:p>
                <a:pPr algn="l">
                  <a:lnSpc>
                    <a:spcPct val="150000"/>
                  </a:lnSpc>
                </a:pPr>
                <a:r>
                  <a:rPr lang="en-US" b="1" u="sng" dirty="0"/>
                  <a:t>Definition.</a:t>
                </a:r>
                <a:r>
                  <a:rPr lang="en-US" dirty="0"/>
                  <a:t> A </a:t>
                </a:r>
                <a:r>
                  <a:rPr lang="en-US" b="1" i="1" dirty="0"/>
                  <a:t>symmetric three-dimensional random walk </a:t>
                </a:r>
                <a:r>
                  <a:rPr lang="en-US" dirty="0"/>
                  <a:t>starts at </a:t>
                </a:r>
                <a:r>
                  <a:rPr lang="en-US" i="0" dirty="0">
                    <a:latin typeface="+mj-lt"/>
                  </a:rPr>
                  <a:t>(0,0), </a:t>
                </a:r>
                <a:r>
                  <a:rPr lang="en-US" dirty="0"/>
                  <a:t>and moves on three-dimensional integer lattice, with equiprobable moves in six directions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=1/6</m:t>
                    </m:r>
                  </m:oMath>
                </a14:m>
                <a:r>
                  <a:rPr lang="en-US" dirty="0"/>
                  <a:t>).  </a:t>
                </a: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1545732" y="1766975"/>
                <a:ext cx="9252935" cy="4825357"/>
              </a:xfrm>
              <a:blipFill>
                <a:blip r:embed="rId4"/>
                <a:stretch>
                  <a:fillRect l="-1055"/>
                </a:stretch>
              </a:blipFill>
            </p:spPr>
            <p:txBody>
              <a:bodyPr/>
              <a:lstStyle/>
              <a:p>
                <a:r>
                  <a:rPr lang="en-US">
                    <a:noFill/>
                  </a:rPr>
                  <a:t> </a:t>
                </a:r>
              </a:p>
            </p:txBody>
          </p:sp>
        </mc:Fallback>
      </mc:AlternateContent>
    </p:spTree>
    <p:extLst>
      <p:ext uri="{BB962C8B-B14F-4D97-AF65-F5344CB8AC3E}">
        <p14:creationId xmlns:p14="http://schemas.microsoft.com/office/powerpoint/2010/main" val="2446244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35</a:t>
            </a:r>
          </a:p>
        </p:txBody>
      </p:sp>
      <p:sp>
        <p:nvSpPr>
          <p:cNvPr id="10" name="TextBox 9">
            <a:extLst>
              <a:ext uri="{FF2B5EF4-FFF2-40B4-BE49-F238E27FC236}">
                <a16:creationId xmlns:a16="http://schemas.microsoft.com/office/drawing/2014/main" id="{60010D5B-9BC1-4352-8776-830B374F179B}"/>
              </a:ext>
            </a:extLst>
          </p:cNvPr>
          <p:cNvSpPr txBox="1"/>
          <p:nvPr/>
        </p:nvSpPr>
        <p:spPr>
          <a:xfrm>
            <a:off x="1039586" y="1934617"/>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5" name="Picture 4">
            <a:extLst>
              <a:ext uri="{FF2B5EF4-FFF2-40B4-BE49-F238E27FC236}">
                <a16:creationId xmlns:a16="http://schemas.microsoft.com/office/drawing/2014/main" id="{4A2B2BE3-E901-4723-A01B-598AA9FF5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043" y="149744"/>
            <a:ext cx="6499416" cy="6565333"/>
          </a:xfrm>
          <a:prstGeom prst="rect">
            <a:avLst/>
          </a:prstGeom>
        </p:spPr>
      </p:pic>
    </p:spTree>
    <p:extLst>
      <p:ext uri="{BB962C8B-B14F-4D97-AF65-F5344CB8AC3E}">
        <p14:creationId xmlns:p14="http://schemas.microsoft.com/office/powerpoint/2010/main" val="2087265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36</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356865" y="265668"/>
            <a:ext cx="9441802" cy="97916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Must-know Facts About Random Walk</a:t>
            </a:r>
          </a:p>
        </p:txBody>
      </p:sp>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79450" y="1438835"/>
            <a:ext cx="10119217" cy="5153497"/>
          </a:xfrm>
        </p:spPr>
        <p:txBody>
          <a:bodyPr>
            <a:noAutofit/>
          </a:bodyPr>
          <a:lstStyle/>
          <a:p>
            <a:pPr marL="342900" indent="-342900" algn="l">
              <a:lnSpc>
                <a:spcPct val="150000"/>
              </a:lnSpc>
              <a:buClr>
                <a:srgbClr val="B265B2"/>
              </a:buClr>
              <a:buFont typeface="Wingdings" panose="05000000000000000000" pitchFamily="2" charset="2"/>
              <a:buChar char="q"/>
            </a:pPr>
            <a:r>
              <a:rPr lang="en-US" dirty="0"/>
              <a:t>A symmetric 1D or 2D RW will come back to the origin infinitely many times (is </a:t>
            </a:r>
            <a:r>
              <a:rPr lang="en-US" b="1" i="1" dirty="0"/>
              <a:t>recurrent</a:t>
            </a:r>
            <a:r>
              <a:rPr lang="en-US" dirty="0"/>
              <a:t>), whereas an asymmetric 1D or 2D RW will come back only a finite number of times and will eventually wander away (is </a:t>
            </a:r>
            <a:r>
              <a:rPr lang="en-US" b="1" i="1" dirty="0"/>
              <a:t>transient</a:t>
            </a:r>
            <a:r>
              <a:rPr lang="en-US" dirty="0"/>
              <a:t>). That is, a symmetric RW is recurrent, and an asymmetric RW is transient.</a:t>
            </a:r>
          </a:p>
          <a:p>
            <a:pPr marL="342900" indent="-342900" algn="l">
              <a:lnSpc>
                <a:spcPct val="150000"/>
              </a:lnSpc>
              <a:buClr>
                <a:srgbClr val="B265B2"/>
              </a:buClr>
              <a:buFont typeface="Wingdings" panose="05000000000000000000" pitchFamily="2" charset="2"/>
              <a:buChar char="q"/>
            </a:pPr>
            <a:r>
              <a:rPr lang="en-US" dirty="0"/>
              <a:t>Any random walk (symmetric or not) in 3D or a higher dimension is transient. </a:t>
            </a:r>
          </a:p>
          <a:p>
            <a:pPr marL="342900" indent="-342900" algn="l">
              <a:lnSpc>
                <a:spcPct val="150000"/>
              </a:lnSpc>
              <a:buClr>
                <a:srgbClr val="B265B2"/>
              </a:buClr>
              <a:buFont typeface="Wingdings" panose="05000000000000000000" pitchFamily="2" charset="2"/>
              <a:buChar char="q"/>
            </a:pPr>
            <a:r>
              <a:rPr lang="en-US" dirty="0"/>
              <a:t>For example, a bug crawling randomly along a railroad track will eventually return. A drunk man will find his way home, but a drunk bird will be lost forever. </a:t>
            </a:r>
          </a:p>
        </p:txBody>
      </p:sp>
    </p:spTree>
    <p:extLst>
      <p:ext uri="{BB962C8B-B14F-4D97-AF65-F5344CB8AC3E}">
        <p14:creationId xmlns:p14="http://schemas.microsoft.com/office/powerpoint/2010/main" val="1383472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37</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375099" y="326005"/>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Application of Random Walk</a:t>
            </a:r>
          </a:p>
        </p:txBody>
      </p:sp>
      <mc:AlternateContent xmlns:mc="http://schemas.openxmlformats.org/markup-compatibility/2006" xmlns:a14="http://schemas.microsoft.com/office/drawing/2010/main">
        <mc:Choice Requires="a14">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097895"/>
                <a:ext cx="11286127" cy="5228769"/>
              </a:xfrm>
            </p:spPr>
            <p:txBody>
              <a:bodyPr>
                <a:noAutofit/>
              </a:bodyPr>
              <a:lstStyle/>
              <a:p>
                <a:pPr algn="l">
                  <a:lnSpc>
                    <a:spcPct val="150000"/>
                  </a:lnSpc>
                </a:pPr>
                <a:r>
                  <a:rPr lang="en-US" dirty="0"/>
                  <a:t>The most famous application of RW is called </a:t>
                </a:r>
                <a:r>
                  <a:rPr lang="en-US" b="1" i="1" dirty="0"/>
                  <a:t>Gambler’s Ruin Problem</a:t>
                </a:r>
                <a:r>
                  <a:rPr lang="en-US" dirty="0"/>
                  <a:t>. Its version has been formulated as early as 1656, in correspondence between Blaise Pascal and Pierre de Fermat.</a:t>
                </a:r>
              </a:p>
              <a:p>
                <a:pPr algn="l">
                  <a:lnSpc>
                    <a:spcPct val="150000"/>
                  </a:lnSpc>
                </a:pPr>
                <a:r>
                  <a:rPr lang="en-US" dirty="0"/>
                  <a:t>Suppose a gambler starts with a fortune of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𝑖</m:t>
                    </m:r>
                  </m:oMath>
                </a14:m>
                <a:r>
                  <a:rPr lang="en-US" dirty="0"/>
                  <a:t> and will move up </a:t>
                </a:r>
                <a14:m>
                  <m:oMath xmlns:m="http://schemas.openxmlformats.org/officeDocument/2006/math">
                    <m:r>
                      <a:rPr lang="en-US" i="1" dirty="0" smtClean="0">
                        <a:latin typeface="Cambria Math" panose="02040503050406030204" pitchFamily="18" charset="0"/>
                      </a:rPr>
                      <m:t>$1</m:t>
                    </m:r>
                  </m:oMath>
                </a14:m>
                <a:r>
                  <a:rPr lang="en-US" dirty="0"/>
                  <a:t> with probability </a:t>
                </a:r>
                <a14:m>
                  <m:oMath xmlns:m="http://schemas.openxmlformats.org/officeDocument/2006/math">
                    <m:r>
                      <a:rPr lang="en-US" i="1" dirty="0" smtClean="0">
                        <a:latin typeface="Cambria Math" panose="02040503050406030204" pitchFamily="18" charset="0"/>
                      </a:rPr>
                      <m:t>𝑝</m:t>
                    </m:r>
                  </m:oMath>
                </a14:m>
                <a:r>
                  <a:rPr lang="en-US" dirty="0"/>
                  <a:t> or down </a:t>
                </a:r>
                <a14:m>
                  <m:oMath xmlns:m="http://schemas.openxmlformats.org/officeDocument/2006/math">
                    <m:r>
                      <a:rPr lang="en-US" i="1" dirty="0" smtClean="0">
                        <a:latin typeface="Cambria Math" panose="02040503050406030204" pitchFamily="18" charset="0"/>
                      </a:rPr>
                      <m:t>$1 </m:t>
                    </m:r>
                  </m:oMath>
                </a14:m>
                <a:r>
                  <a:rPr lang="en-US" dirty="0"/>
                  <a:t>with probability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 = 1−</m:t>
                    </m:r>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until he is either broke or reaches the fortune of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𝑁</m:t>
                    </m:r>
                  </m:oMath>
                </a14:m>
                <a:r>
                  <a:rPr lang="en-US" dirty="0"/>
                  <a:t>. What is the probability that he goes broke?</a:t>
                </a:r>
              </a:p>
              <a:p>
                <a:pPr algn="l">
                  <a:lnSpc>
                    <a:spcPct val="150000"/>
                  </a:lnSpc>
                </a:pPr>
                <a:r>
                  <a:rPr lang="en-US" dirty="0"/>
                  <a:t>In other words, what’s the probability to reach </a:t>
                </a:r>
                <a14:m>
                  <m:oMath xmlns:m="http://schemas.openxmlformats.org/officeDocument/2006/math">
                    <m:r>
                      <a:rPr lang="en-US" i="1" dirty="0" smtClean="0">
                        <a:latin typeface="Cambria Math" panose="02040503050406030204" pitchFamily="18" charset="0"/>
                      </a:rPr>
                      <m:t>0</m:t>
                    </m:r>
                  </m:oMath>
                </a14:m>
                <a:r>
                  <a:rPr lang="en-US" dirty="0"/>
                  <a:t> before </a:t>
                </a:r>
                <a14:m>
                  <m:oMath xmlns:m="http://schemas.openxmlformats.org/officeDocument/2006/math">
                    <m:r>
                      <a:rPr lang="en-US" i="1" dirty="0" smtClean="0">
                        <a:latin typeface="Cambria Math" panose="02040503050406030204" pitchFamily="18" charset="0"/>
                      </a:rPr>
                      <m:t>𝑁</m:t>
                    </m:r>
                  </m:oMath>
                </a14:m>
                <a:r>
                  <a:rPr lang="en-US" dirty="0"/>
                  <a:t>, if the RW starts in </a:t>
                </a:r>
                <a14:m>
                  <m:oMath xmlns:m="http://schemas.openxmlformats.org/officeDocument/2006/math">
                    <m:r>
                      <a:rPr lang="en-US" i="1" dirty="0" smtClean="0">
                        <a:latin typeface="Cambria Math" panose="02040503050406030204" pitchFamily="18" charset="0"/>
                      </a:rPr>
                      <m:t>𝑖</m:t>
                    </m:r>
                  </m:oMath>
                </a14:m>
                <a:r>
                  <a:rPr lang="en-US" dirty="0"/>
                  <a:t>?</a:t>
                </a:r>
              </a:p>
            </p:txBody>
          </p:sp>
        </mc:Choice>
        <mc:Fallback xmlns="">
          <p:sp>
            <p:nvSpPr>
              <p:cNvPr id="12" name="Subtitle 4">
                <a:extLst>
                  <a:ext uri="{FF2B5EF4-FFF2-40B4-BE49-F238E27FC236}">
                    <a16:creationId xmlns:a16="http://schemas.microsoft.com/office/drawing/2014/main" id="{42E684F3-F50F-4BA7-91BB-35029D049E4D}"/>
                  </a:ext>
                </a:extLst>
              </p:cNvPr>
              <p:cNvSpPr>
                <a:spLocks noGrp="1" noRot="1" noChangeAspect="1" noMove="1" noResize="1" noEditPoints="1" noAdjustHandles="1" noChangeArrowheads="1" noChangeShapeType="1" noTextEdit="1"/>
              </p:cNvSpPr>
              <p:nvPr>
                <p:ph type="subTitle" idx="1"/>
              </p:nvPr>
            </p:nvSpPr>
            <p:spPr>
              <a:xfrm>
                <a:off x="529136" y="1097895"/>
                <a:ext cx="11286127" cy="5228769"/>
              </a:xfrm>
              <a:blipFill>
                <a:blip r:embed="rId3"/>
                <a:stretch>
                  <a:fillRect l="-864" r="-972"/>
                </a:stretch>
              </a:blipFill>
            </p:spPr>
            <p:txBody>
              <a:bodyPr/>
              <a:lstStyle/>
              <a:p>
                <a:r>
                  <a:rPr lang="en-US">
                    <a:noFill/>
                  </a:rPr>
                  <a:t> </a:t>
                </a:r>
              </a:p>
            </p:txBody>
          </p:sp>
        </mc:Fallback>
      </mc:AlternateContent>
    </p:spTree>
    <p:extLst>
      <p:ext uri="{BB962C8B-B14F-4D97-AF65-F5344CB8AC3E}">
        <p14:creationId xmlns:p14="http://schemas.microsoft.com/office/powerpoint/2010/main" val="1017203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38</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97806" y="107536"/>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1036391" y="1028311"/>
                <a:ext cx="10119217" cy="5194689"/>
              </a:xfrm>
            </p:spPr>
            <p:txBody>
              <a:bodyPr>
                <a:noAutofit/>
              </a:bodyPr>
              <a:lstStyle/>
              <a:p>
                <a:pPr algn="l">
                  <a:lnSpc>
                    <a:spcPct val="150000"/>
                  </a:lnSpc>
                  <a:buClr>
                    <a:srgbClr val="B265B2"/>
                  </a:buClr>
                </a:pPr>
                <a:r>
                  <a:rPr lang="en-US" dirty="0"/>
                  <a:t>Denote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𝑗</m:t>
                        </m:r>
                      </m:sub>
                    </m:sSub>
                  </m:oMath>
                </a14:m>
                <a:r>
                  <a:rPr lang="en-US" dirty="0"/>
                  <a:t> the probability of ruin if the RW is in state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Conditioning on the outcome of the first move, we can write the recurrence relation: </a:t>
                </a:r>
              </a:p>
              <a:p>
                <a:pPr algn="l">
                  <a:lnSpc>
                    <a:spcPct val="150000"/>
                  </a:lnSpc>
                  <a:buClr>
                    <a:srgbClr val="B265B2"/>
                  </a:buClr>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r>
                        <a:rPr lang="en-US" sz="2800" b="0" i="1" smtClean="0">
                          <a:latin typeface="Cambria Math" panose="02040503050406030204" pitchFamily="18" charset="0"/>
                        </a:rPr>
                        <m:t>𝑝</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𝑞</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oMath>
                  </m:oMathPara>
                </a14:m>
                <a:endParaRPr lang="en-US" sz="2800" dirty="0"/>
              </a:p>
              <a:p>
                <a:pPr algn="l">
                  <a:lnSpc>
                    <a:spcPct val="150000"/>
                  </a:lnSpc>
                  <a:buClr>
                    <a:srgbClr val="B265B2"/>
                  </a:buClr>
                </a:pPr>
                <a:r>
                  <a:rPr lang="en-US" dirty="0"/>
                  <a:t>with the boundary conditions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=0.</m:t>
                    </m:r>
                  </m:oMath>
                </a14:m>
                <a:r>
                  <a:rPr lang="en-US" dirty="0"/>
                  <a:t> The solution is</a:t>
                </a:r>
              </a:p>
              <a:p>
                <a:pPr>
                  <a:lnSpc>
                    <a:spcPct val="100000"/>
                  </a:lnSpc>
                  <a:buClr>
                    <a:srgbClr val="B265B2"/>
                  </a:buClr>
                </a:pPr>
                <a:r>
                  <a:rPr lang="en-US"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𝑖</m:t>
                        </m:r>
                      </m:sub>
                    </m:sSub>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f>
                              <m:fPr>
                                <m:ctrlPr>
                                  <a:rPr lang="en-US" sz="2800" i="1">
                                    <a:latin typeface="Cambria Math" panose="02040503050406030204" pitchFamily="18" charset="0"/>
                                  </a:rPr>
                                </m:ctrlPr>
                              </m:fPr>
                              <m:num>
                                <m:r>
                                  <a:rPr lang="en-US" sz="2800" i="1">
                                    <a:latin typeface="Cambria Math" panose="02040503050406030204" pitchFamily="18" charset="0"/>
                                  </a:rPr>
                                  <m:t>𝑁</m:t>
                                </m:r>
                                <m:r>
                                  <a:rPr lang="en-US" sz="2800" i="1">
                                    <a:latin typeface="Cambria Math" panose="02040503050406030204" pitchFamily="18" charset="0"/>
                                  </a:rPr>
                                  <m:t>−</m:t>
                                </m:r>
                                <m:r>
                                  <a:rPr lang="en-US" sz="2800" i="1">
                                    <a:latin typeface="Cambria Math" panose="02040503050406030204" pitchFamily="18" charset="0"/>
                                  </a:rPr>
                                  <m:t>𝑖</m:t>
                                </m:r>
                              </m:num>
                              <m:den>
                                <m:r>
                                  <a:rPr lang="en-US" sz="2800" i="1">
                                    <a:latin typeface="Cambria Math" panose="02040503050406030204" pitchFamily="18" charset="0"/>
                                  </a:rPr>
                                  <m:t>𝑁</m:t>
                                </m:r>
                              </m:den>
                            </m:f>
                            <m:r>
                              <a:rPr lang="en-US" sz="2800" i="1">
                                <a:latin typeface="Cambria Math" panose="02040503050406030204" pitchFamily="18" charset="0"/>
                              </a:rPr>
                              <m:t> ,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=1/2,</m:t>
                            </m:r>
                          </m:e>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r>
                                      <a:rPr lang="en-US" sz="2800" i="1">
                                        <a:latin typeface="Cambria Math" panose="02040503050406030204" pitchFamily="18" charset="0"/>
                                      </a:rPr>
                                      <m:t>𝑝</m:t>
                                    </m:r>
                                    <m:r>
                                      <a:rPr lang="en-US" sz="2800" i="1">
                                        <a:latin typeface="Cambria Math" panose="02040503050406030204" pitchFamily="18" charset="0"/>
                                      </a:rPr>
                                      <m:t>)</m:t>
                                    </m:r>
                                  </m:e>
                                  <m:sup>
                                    <m:r>
                                      <a:rPr lang="en-US" sz="2800" i="1">
                                        <a:latin typeface="Cambria Math" panose="02040503050406030204" pitchFamily="18" charset="0"/>
                                      </a:rPr>
                                      <m:t>𝑖</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r>
                                      <a:rPr lang="en-US" sz="2800" i="1">
                                        <a:latin typeface="Cambria Math" panose="02040503050406030204" pitchFamily="18" charset="0"/>
                                      </a:rPr>
                                      <m:t>𝑝</m:t>
                                    </m:r>
                                    <m:r>
                                      <a:rPr lang="en-US" sz="2800" i="1">
                                        <a:latin typeface="Cambria Math" panose="02040503050406030204" pitchFamily="18" charset="0"/>
                                      </a:rPr>
                                      <m:t>)</m:t>
                                    </m:r>
                                  </m:e>
                                  <m:sup>
                                    <m:r>
                                      <a:rPr lang="en-US" sz="2800" i="1">
                                        <a:latin typeface="Cambria Math" panose="02040503050406030204" pitchFamily="18" charset="0"/>
                                      </a:rPr>
                                      <m:t>𝑁</m:t>
                                    </m:r>
                                  </m:sup>
                                </m:sSup>
                              </m:num>
                              <m:den>
                                <m:r>
                                  <a:rPr lang="en-US" sz="2800" i="1">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r>
                                      <a:rPr lang="en-US" sz="2800" i="1">
                                        <a:latin typeface="Cambria Math" panose="02040503050406030204" pitchFamily="18" charset="0"/>
                                      </a:rPr>
                                      <m:t>𝑝</m:t>
                                    </m:r>
                                    <m:r>
                                      <a:rPr lang="en-US" sz="2800" i="1">
                                        <a:latin typeface="Cambria Math" panose="02040503050406030204" pitchFamily="18" charset="0"/>
                                      </a:rPr>
                                      <m:t>)</m:t>
                                    </m:r>
                                  </m:e>
                                  <m:sup>
                                    <m:r>
                                      <a:rPr lang="en-US" sz="2800" i="1">
                                        <a:latin typeface="Cambria Math" panose="02040503050406030204" pitchFamily="18" charset="0"/>
                                      </a:rPr>
                                      <m:t>𝑁</m:t>
                                    </m:r>
                                  </m:sup>
                                </m:sSup>
                              </m:den>
                            </m:f>
                            <m:r>
                              <a:rPr lang="en-US" sz="2800" i="1">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e>
                        </m:eqArr>
                      </m:e>
                    </m:d>
                  </m:oMath>
                </a14:m>
                <a:endParaRPr lang="en-US" sz="2800" dirty="0"/>
              </a:p>
              <a:p>
                <a:pPr algn="l">
                  <a:lnSpc>
                    <a:spcPct val="150000"/>
                  </a:lnSpc>
                  <a:buClr>
                    <a:srgbClr val="B265B2"/>
                  </a:buClr>
                </a:pPr>
                <a:endParaRPr lang="en-US" i="1" dirty="0">
                  <a:latin typeface="Cambria Math" panose="02040503050406030204" pitchFamily="18" charset="0"/>
                </a:endParaRP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1036391" y="1028311"/>
                <a:ext cx="10119217" cy="5194689"/>
              </a:xfrm>
              <a:blipFill>
                <a:blip r:embed="rId3"/>
                <a:stretch>
                  <a:fillRect l="-904"/>
                </a:stretch>
              </a:blipFill>
            </p:spPr>
            <p:txBody>
              <a:bodyPr/>
              <a:lstStyle/>
              <a:p>
                <a:r>
                  <a:rPr lang="en-US">
                    <a:noFill/>
                  </a:rPr>
                  <a:t> </a:t>
                </a:r>
              </a:p>
            </p:txBody>
          </p:sp>
        </mc:Fallback>
      </mc:AlternateContent>
    </p:spTree>
    <p:extLst>
      <p:ext uri="{BB962C8B-B14F-4D97-AF65-F5344CB8AC3E}">
        <p14:creationId xmlns:p14="http://schemas.microsoft.com/office/powerpoint/2010/main" val="381782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39</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375099" y="265668"/>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mc:AlternateContent xmlns:mc="http://schemas.openxmlformats.org/markup-compatibility/2006" xmlns:a14="http://schemas.microsoft.com/office/drawing/2010/main">
        <mc:Choice Requires="a14">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244835"/>
                <a:ext cx="11286127" cy="5081830"/>
              </a:xfrm>
            </p:spPr>
            <p:txBody>
              <a:bodyPr>
                <a:noAutofit/>
              </a:bodyPr>
              <a:lstStyle/>
              <a:p>
                <a:pPr algn="l">
                  <a:lnSpc>
                    <a:spcPct val="150000"/>
                  </a:lnSpc>
                </a:pPr>
                <a:r>
                  <a:rPr lang="en-US" dirty="0"/>
                  <a:t>Also, it can be shown similarly that the expected number of games that the gambler plays until he reaches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𝑁</m:t>
                    </m:r>
                  </m:oMath>
                </a14:m>
                <a:r>
                  <a:rPr lang="en-US" dirty="0"/>
                  <a:t> or goes bankrupt is</a:t>
                </a:r>
              </a:p>
              <a:p>
                <a:pPr algn="l">
                  <a:lnSpc>
                    <a:spcPct val="150000"/>
                  </a:lnSpc>
                </a:pPr>
                <a:endParaRPr lang="en-US" dirty="0"/>
              </a:p>
              <a:p>
                <a:pPr algn="l">
                  <a:lnSpc>
                    <a:spcPct val="150000"/>
                  </a:lnSpc>
                </a:pPr>
                <a:endParaRPr lang="en-US" dirty="0"/>
              </a:p>
              <a:p>
                <a:pPr algn="l">
                  <a:lnSpc>
                    <a:spcPct val="150000"/>
                  </a:lnSpc>
                </a:pPr>
                <a:endParaRPr lang="en-US" dirty="0"/>
              </a:p>
            </p:txBody>
          </p:sp>
        </mc:Choice>
        <mc:Fallback xmlns="">
          <p:sp>
            <p:nvSpPr>
              <p:cNvPr id="12" name="Subtitle 4">
                <a:extLst>
                  <a:ext uri="{FF2B5EF4-FFF2-40B4-BE49-F238E27FC236}">
                    <a16:creationId xmlns:a16="http://schemas.microsoft.com/office/drawing/2014/main" id="{42E684F3-F50F-4BA7-91BB-35029D049E4D}"/>
                  </a:ext>
                </a:extLst>
              </p:cNvPr>
              <p:cNvSpPr>
                <a:spLocks noGrp="1" noRot="1" noChangeAspect="1" noMove="1" noResize="1" noEditPoints="1" noAdjustHandles="1" noChangeArrowheads="1" noChangeShapeType="1" noTextEdit="1"/>
              </p:cNvSpPr>
              <p:nvPr>
                <p:ph type="subTitle" idx="1"/>
              </p:nvPr>
            </p:nvSpPr>
            <p:spPr>
              <a:xfrm>
                <a:off x="529136" y="1244835"/>
                <a:ext cx="11286127" cy="5081830"/>
              </a:xfrm>
              <a:blipFill>
                <a:blip r:embed="rId3"/>
                <a:stretch>
                  <a:fillRect l="-864" r="-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EADE2A3-662C-4349-8085-43FCA265DAC8}"/>
                  </a:ext>
                </a:extLst>
              </p:cNvPr>
              <p:cNvSpPr/>
              <p:nvPr/>
            </p:nvSpPr>
            <p:spPr>
              <a:xfrm>
                <a:off x="2808514" y="2756647"/>
                <a:ext cx="6026203" cy="16878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𝑖</m:t>
                          </m:r>
                        </m:sub>
                      </m:sSub>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r>
                                <a:rPr lang="en-US" sz="2800" i="1">
                                  <a:latin typeface="Cambria Math" panose="02040503050406030204" pitchFamily="18" charset="0"/>
                                </a:rPr>
                                <m:t>𝑖</m:t>
                              </m:r>
                              <m:d>
                                <m:dPr>
                                  <m:ctrlPr>
                                    <a:rPr lang="en-US" sz="2800" i="1">
                                      <a:latin typeface="Cambria Math" panose="02040503050406030204" pitchFamily="18" charset="0"/>
                                    </a:rPr>
                                  </m:ctrlPr>
                                </m:dPr>
                                <m:e>
                                  <m:r>
                                    <a:rPr lang="en-US" sz="2800" i="1">
                                      <a:latin typeface="Cambria Math" panose="02040503050406030204" pitchFamily="18" charset="0"/>
                                    </a:rPr>
                                    <m:t>𝑁</m:t>
                                  </m:r>
                                  <m:r>
                                    <a:rPr lang="en-US" sz="2800" i="1">
                                      <a:latin typeface="Cambria Math" panose="02040503050406030204" pitchFamily="18" charset="0"/>
                                    </a:rPr>
                                    <m:t>−</m:t>
                                  </m:r>
                                  <m:r>
                                    <a:rPr lang="en-US" sz="2800" i="1">
                                      <a:latin typeface="Cambria Math" panose="02040503050406030204" pitchFamily="18" charset="0"/>
                                    </a:rPr>
                                    <m:t>𝑖</m:t>
                                  </m:r>
                                </m:e>
                              </m:d>
                              <m:r>
                                <a:rPr lang="en-US" sz="2800" i="1">
                                  <a:latin typeface="Cambria Math" panose="02040503050406030204" pitchFamily="18" charset="0"/>
                                </a:rPr>
                                <m:t>, </m:t>
                              </m:r>
                              <m:r>
                                <a:rPr lang="en-US" sz="2800" b="0" i="1" smtClean="0">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=1/2,</m:t>
                              </m:r>
                            </m:e>
                            <m:e>
                              <m:f>
                                <m:fPr>
                                  <m:ctrlPr>
                                    <a:rPr lang="en-US" sz="2800" i="1">
                                      <a:latin typeface="Cambria Math" panose="02040503050406030204" pitchFamily="18" charset="0"/>
                                    </a:rPr>
                                  </m:ctrlPr>
                                </m:fPr>
                                <m:num>
                                  <m:r>
                                    <a:rPr lang="en-US" sz="2800" b="0" i="1" smtClean="0">
                                      <a:latin typeface="Cambria Math" panose="02040503050406030204" pitchFamily="18" charset="0"/>
                                    </a:rPr>
                                    <m:t>𝑖</m:t>
                                  </m:r>
                                  <m:r>
                                    <a:rPr lang="en-US" sz="2800" i="1">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num>
                                <m:den>
                                  <m:r>
                                    <a:rPr lang="en-US" sz="2800" b="0" i="1" smtClean="0">
                                      <a:latin typeface="Cambria Math" panose="02040503050406030204" pitchFamily="18" charset="0"/>
                                    </a:rPr>
                                    <m:t>𝑞</m:t>
                                  </m:r>
                                  <m:r>
                                    <a:rPr lang="en-US" sz="2800" b="0" i="1" smtClean="0">
                                      <a:latin typeface="Cambria Math" panose="02040503050406030204" pitchFamily="18" charset="0"/>
                                    </a:rPr>
                                    <m:t>−</m:t>
                                  </m:r>
                                  <m:r>
                                    <a:rPr lang="en-US" sz="2800" b="0" i="1" smtClean="0">
                                      <a:latin typeface="Cambria Math" panose="02040503050406030204" pitchFamily="18" charset="0"/>
                                    </a:rPr>
                                    <m:t>𝑝</m:t>
                                  </m:r>
                                </m:den>
                              </m:f>
                              <m:r>
                                <a:rPr lang="en-US" sz="2800" i="1">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e>
                          </m:eqArr>
                        </m:e>
                      </m:d>
                    </m:oMath>
                  </m:oMathPara>
                </a14:m>
                <a:endParaRPr lang="en-US" sz="2800" dirty="0"/>
              </a:p>
            </p:txBody>
          </p:sp>
        </mc:Choice>
        <mc:Fallback xmlns="">
          <p:sp>
            <p:nvSpPr>
              <p:cNvPr id="2" name="Rectangle 1">
                <a:extLst>
                  <a:ext uri="{FF2B5EF4-FFF2-40B4-BE49-F238E27FC236}">
                    <a16:creationId xmlns:a16="http://schemas.microsoft.com/office/drawing/2014/main" id="{8EADE2A3-662C-4349-8085-43FCA265DAC8}"/>
                  </a:ext>
                </a:extLst>
              </p:cNvPr>
              <p:cNvSpPr>
                <a:spLocks noRot="1" noChangeAspect="1" noMove="1" noResize="1" noEditPoints="1" noAdjustHandles="1" noChangeArrowheads="1" noChangeShapeType="1" noTextEdit="1"/>
              </p:cNvSpPr>
              <p:nvPr/>
            </p:nvSpPr>
            <p:spPr>
              <a:xfrm>
                <a:off x="2808514" y="2756647"/>
                <a:ext cx="6026203" cy="168783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8192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228964" y="1267097"/>
            <a:ext cx="3030582" cy="3026699"/>
          </a:xfrm>
        </p:spPr>
        <p:txBody>
          <a:bodyPr>
            <a:normAutofit/>
          </a:bodyPr>
          <a:lstStyle/>
          <a:p>
            <a:r>
              <a:rPr lang="en-US" dirty="0"/>
              <a:t>MARKOV CHAIN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3259546" y="471488"/>
                <a:ext cx="8018054" cy="5936178"/>
              </a:xfrm>
            </p:spPr>
            <p:txBody>
              <a:bodyPr>
                <a:normAutofit fontScale="92500"/>
              </a:bodyPr>
              <a:lstStyle/>
              <a:p>
                <a:pPr algn="l">
                  <a:lnSpc>
                    <a:spcPct val="150000"/>
                  </a:lnSpc>
                </a:pPr>
                <a:r>
                  <a:rPr lang="en-US" u="sng" dirty="0"/>
                  <a:t>Definition</a:t>
                </a:r>
                <a:r>
                  <a:rPr lang="en-US" dirty="0"/>
                  <a:t>. A </a:t>
                </a:r>
                <a:r>
                  <a:rPr lang="en-US" b="1" i="1" dirty="0"/>
                  <a:t>Markov chain </a:t>
                </a:r>
                <a:r>
                  <a:rPr lang="en-US" dirty="0"/>
                  <a:t>(MC) is a collection of random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=0, …</m:t>
                        </m:r>
                      </m:e>
                    </m:d>
                  </m:oMath>
                </a14:m>
                <a:r>
                  <a:rPr lang="en-US" dirty="0"/>
                  <a:t> indexed by step </a:t>
                </a:r>
                <a14:m>
                  <m:oMath xmlns:m="http://schemas.openxmlformats.org/officeDocument/2006/math">
                    <m:r>
                      <a:rPr lang="en-US" b="0" i="1" smtClean="0">
                        <a:latin typeface="Cambria Math" panose="02040503050406030204" pitchFamily="18" charset="0"/>
                      </a:rPr>
                      <m:t>𝑛</m:t>
                    </m:r>
                  </m:oMath>
                </a14:m>
                <a:r>
                  <a:rPr lang="en-US" dirty="0"/>
                  <a:t>, with the property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depends only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oMath>
                </a14:m>
                <a:r>
                  <a:rPr lang="en-US" dirty="0"/>
                  <a:t> and not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b="0" i="1" smtClean="0">
                            <a:latin typeface="Cambria Math" panose="02040503050406030204" pitchFamily="18" charset="0"/>
                          </a:rPr>
                          <m:t>−1</m:t>
                        </m:r>
                      </m:sub>
                    </m:sSub>
                  </m:oMath>
                </a14:m>
                <a:r>
                  <a:rPr lang="en-US" dirty="0"/>
                  <a:t>. In mathematical terms, </a:t>
                </a:r>
              </a:p>
              <a:p>
                <a:pPr>
                  <a:lnSpc>
                    <a:spcPct val="150000"/>
                  </a:lnSpc>
                </a:pP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 </m:t>
                        </m:r>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𝑖</m:t>
                    </m:r>
                  </m:oMath>
                </a14:m>
                <a:r>
                  <a:rPr lang="en-US" dirty="0"/>
                  <a:t>).</a:t>
                </a:r>
              </a:p>
              <a:p>
                <a:pPr algn="l">
                  <a:lnSpc>
                    <a:spcPct val="150000"/>
                  </a:lnSpc>
                </a:pPr>
                <a:r>
                  <a:rPr lang="en-US" dirty="0"/>
                  <a:t>The collection of all possible values that a Markov chain call assume is called the </a:t>
                </a:r>
                <a:r>
                  <a:rPr lang="en-US" b="1" i="1" dirty="0"/>
                  <a:t>state space</a:t>
                </a:r>
                <a:r>
                  <a:rPr lang="en-US" dirty="0"/>
                  <a:t>. If the state space is finite, the Markov chain is called </a:t>
                </a:r>
                <a:r>
                  <a:rPr lang="en-US" b="1" i="1" dirty="0"/>
                  <a:t>finite</a:t>
                </a:r>
                <a:r>
                  <a:rPr lang="en-US" dirty="0"/>
                  <a:t>. The collection of all probabilities to transition from state </a:t>
                </a:r>
                <a14:m>
                  <m:oMath xmlns:m="http://schemas.openxmlformats.org/officeDocument/2006/math">
                    <m:r>
                      <a:rPr lang="en-US" b="0" i="1" smtClean="0">
                        <a:latin typeface="Cambria Math" panose="02040503050406030204" pitchFamily="18" charset="0"/>
                      </a:rPr>
                      <m:t>𝑖</m:t>
                    </m:r>
                  </m:oMath>
                </a14:m>
                <a:r>
                  <a:rPr lang="en-US" dirty="0"/>
                  <a:t> to state </a:t>
                </a:r>
                <a14:m>
                  <m:oMath xmlns:m="http://schemas.openxmlformats.org/officeDocument/2006/math">
                    <m:r>
                      <a:rPr lang="en-US" b="0" i="1" smtClean="0">
                        <a:latin typeface="Cambria Math" panose="02040503050406030204" pitchFamily="18" charset="0"/>
                      </a:rPr>
                      <m:t>𝑗</m:t>
                    </m:r>
                  </m:oMath>
                </a14:m>
                <a:r>
                  <a:rPr lang="en-US" dirty="0"/>
                  <a:t> is called a </a:t>
                </a:r>
                <a:r>
                  <a:rPr lang="en-US" b="1" i="1" dirty="0"/>
                  <a:t>one-step transition probability matrix</a:t>
                </a:r>
                <a:r>
                  <a:rPr lang="en-US" b="1" dirty="0"/>
                  <a:t>.</a:t>
                </a:r>
              </a:p>
              <a:p>
                <a:pPr algn="l"/>
                <a:endParaRPr lang="en-US" dirty="0"/>
              </a:p>
            </p:txBody>
          </p:sp>
        </mc:Choice>
        <mc:Fallback xmlns="">
          <p:sp>
            <p:nvSpPr>
              <p:cNvPr id="3" name="Subtitle 2">
                <a:extLst>
                  <a:ext uri="{FF2B5EF4-FFF2-40B4-BE49-F238E27FC236}">
                    <a16:creationId xmlns:a16="http://schemas.microsoft.com/office/drawing/2014/main" id="{34571679-46DF-420E-8719-32ACF67543F5}"/>
                  </a:ext>
                </a:extLst>
              </p:cNvPr>
              <p:cNvSpPr>
                <a:spLocks noGrp="1" noRot="1" noChangeAspect="1" noMove="1" noResize="1" noEditPoints="1" noAdjustHandles="1" noChangeArrowheads="1" noChangeShapeType="1" noTextEdit="1"/>
              </p:cNvSpPr>
              <p:nvPr>
                <p:ph type="subTitle" idx="1"/>
              </p:nvPr>
            </p:nvSpPr>
            <p:spPr>
              <a:xfrm>
                <a:off x="3259546" y="471488"/>
                <a:ext cx="8018054" cy="5936178"/>
              </a:xfrm>
              <a:blipFill>
                <a:blip r:embed="rId2"/>
                <a:stretch>
                  <a:fillRect l="-989" r="-83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a:t>
            </a:r>
            <a:endParaRPr lang="en-US" dirty="0">
              <a:solidFill>
                <a:schemeClr val="bg1"/>
              </a:solidFill>
            </a:endParaRPr>
          </a:p>
        </p:txBody>
      </p:sp>
      <p:pic>
        <p:nvPicPr>
          <p:cNvPr id="7" name="Picture 6">
            <a:extLst>
              <a:ext uri="{FF2B5EF4-FFF2-40B4-BE49-F238E27FC236}">
                <a16:creationId xmlns:a16="http://schemas.microsoft.com/office/drawing/2014/main" id="{F10FEB79-11FF-4101-926A-1AD2CFD5B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66970" y="5660733"/>
            <a:ext cx="2651275" cy="486707"/>
          </a:xfrm>
          <a:prstGeom prst="rect">
            <a:avLst/>
          </a:prstGeom>
        </p:spPr>
      </p:pic>
      <p:pic>
        <p:nvPicPr>
          <p:cNvPr id="8" name="Picture 7">
            <a:extLst>
              <a:ext uri="{FF2B5EF4-FFF2-40B4-BE49-F238E27FC236}">
                <a16:creationId xmlns:a16="http://schemas.microsoft.com/office/drawing/2014/main" id="{9E432BDC-B854-4EEF-8122-749293A89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71" y="620591"/>
            <a:ext cx="2651275" cy="486708"/>
          </a:xfrm>
          <a:prstGeom prst="rect">
            <a:avLst/>
          </a:prstGeom>
        </p:spPr>
      </p:pic>
    </p:spTree>
    <p:extLst>
      <p:ext uri="{BB962C8B-B14F-4D97-AF65-F5344CB8AC3E}">
        <p14:creationId xmlns:p14="http://schemas.microsoft.com/office/powerpoint/2010/main" val="210109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40</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17124" y="302255"/>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47700" y="1397643"/>
                <a:ext cx="11048999" cy="4825357"/>
              </a:xfrm>
            </p:spPr>
            <p:txBody>
              <a:bodyPr>
                <a:noAutofit/>
              </a:bodyPr>
              <a:lstStyle/>
              <a:p>
                <a:pPr algn="l">
                  <a:lnSpc>
                    <a:spcPct val="150000"/>
                  </a:lnSpc>
                </a:pPr>
                <a:r>
                  <a:rPr lang="en-US" dirty="0"/>
                  <a:t>Let us see how it plays out with some specific values. Suppose the gambler started with </a:t>
                </a:r>
                <a14:m>
                  <m:oMath xmlns:m="http://schemas.openxmlformats.org/officeDocument/2006/math">
                    <m:r>
                      <a:rPr lang="en-US" i="1" dirty="0" smtClean="0">
                        <a:latin typeface="Cambria Math" panose="02040503050406030204" pitchFamily="18" charset="0"/>
                      </a:rPr>
                      <m:t>$50</m:t>
                    </m:r>
                  </m:oMath>
                </a14:m>
                <a:r>
                  <a:rPr lang="en-US" dirty="0"/>
                  <a:t>, goes up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0.5</m:t>
                    </m:r>
                  </m:oMath>
                </a14:m>
                <a:r>
                  <a:rPr lang="en-US" dirty="0"/>
                  <a:t>5, or goes down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0.45</m:t>
                    </m:r>
                  </m:oMath>
                </a14:m>
                <a:r>
                  <a:rPr lang="en-US" dirty="0"/>
                  <a:t>. He would end up with either </a:t>
                </a:r>
                <a14:m>
                  <m:oMath xmlns:m="http://schemas.openxmlformats.org/officeDocument/2006/math">
                    <m:r>
                      <a:rPr lang="en-US" i="1" dirty="0" smtClean="0">
                        <a:latin typeface="Cambria Math" panose="02040503050406030204" pitchFamily="18" charset="0"/>
                      </a:rPr>
                      <m:t>$100 </m:t>
                    </m:r>
                  </m:oMath>
                </a14:m>
                <a:r>
                  <a:rPr lang="en-US" dirty="0"/>
                  <a:t>or </a:t>
                </a:r>
                <a14:m>
                  <m:oMath xmlns:m="http://schemas.openxmlformats.org/officeDocument/2006/math">
                    <m:r>
                      <a:rPr lang="en-US" i="1" dirty="0" smtClean="0">
                        <a:latin typeface="Cambria Math" panose="02040503050406030204" pitchFamily="18" charset="0"/>
                      </a:rPr>
                      <m:t>$0</m:t>
                    </m:r>
                  </m:oMath>
                </a14:m>
                <a:r>
                  <a:rPr lang="en-US" dirty="0"/>
                  <a:t>. Since the increment is </a:t>
                </a:r>
                <a14:m>
                  <m:oMath xmlns:m="http://schemas.openxmlformats.org/officeDocument/2006/math">
                    <m:r>
                      <a:rPr lang="en-US" i="1" dirty="0" smtClean="0">
                        <a:latin typeface="Cambria Math" panose="02040503050406030204" pitchFamily="18" charset="0"/>
                      </a:rPr>
                      <m:t>$5</m:t>
                    </m:r>
                  </m:oMath>
                </a14:m>
                <a:r>
                  <a:rPr lang="en-US" dirty="0"/>
                  <a:t>, in our notation this translates into </a:t>
                </a:r>
                <a14:m>
                  <m:oMath xmlns:m="http://schemas.openxmlformats.org/officeDocument/2006/math">
                    <m:r>
                      <a:rPr lang="en-US" i="1" dirty="0" smtClean="0">
                        <a:latin typeface="Cambria Math" panose="02040503050406030204" pitchFamily="18" charset="0"/>
                      </a:rPr>
                      <m:t>𝑖</m:t>
                    </m:r>
                    <m:r>
                      <a:rPr lang="en-US" i="1" dirty="0">
                        <a:latin typeface="Cambria Math" panose="02040503050406030204" pitchFamily="18" charset="0"/>
                      </a:rPr>
                      <m:t> = 10</m:t>
                    </m:r>
                  </m:oMath>
                </a14:m>
                <a:r>
                  <a:rPr lang="en-US" dirty="0"/>
                  <a:t>,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 20</m:t>
                    </m:r>
                  </m:oMath>
                </a14:m>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0.55</m:t>
                    </m:r>
                    <m:r>
                      <a:rPr lang="en-US" b="0" i="0" dirty="0"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=0.45.</m:t>
                    </m:r>
                  </m:oMath>
                </a14:m>
                <a:r>
                  <a:rPr lang="en-US" dirty="0"/>
                  <a:t> The probability of ruin is  </a:t>
                </a:r>
                <a14:m>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10</m:t>
                        </m:r>
                      </m:sub>
                    </m:sSub>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(0.45/0.55)</m:t>
                            </m:r>
                          </m:e>
                          <m:sup>
                            <m:r>
                              <a:rPr lang="en-US" sz="2600" b="0" i="1" smtClean="0">
                                <a:latin typeface="Cambria Math" panose="02040503050406030204" pitchFamily="18" charset="0"/>
                              </a:rPr>
                              <m:t>10</m:t>
                            </m:r>
                          </m:sup>
                        </m:sSup>
                        <m:r>
                          <a:rPr lang="en-US" sz="2600" b="0" i="1" smtClean="0">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(0.45/0.55)</m:t>
                            </m:r>
                          </m:e>
                          <m:sup>
                            <m:r>
                              <a:rPr lang="en-US" sz="2600" b="0" i="1" smtClean="0">
                                <a:latin typeface="Cambria Math" panose="02040503050406030204" pitchFamily="18" charset="0"/>
                              </a:rPr>
                              <m:t>2</m:t>
                            </m:r>
                            <m:r>
                              <a:rPr lang="en-US" sz="2600" i="1">
                                <a:latin typeface="Cambria Math" panose="02040503050406030204" pitchFamily="18" charset="0"/>
                              </a:rPr>
                              <m:t>0</m:t>
                            </m:r>
                          </m:sup>
                        </m:sSup>
                      </m:num>
                      <m:den>
                        <m:r>
                          <a:rPr lang="en-US" sz="2600" b="0" i="1" smtClean="0">
                            <a:latin typeface="Cambria Math" panose="02040503050406030204" pitchFamily="18" charset="0"/>
                          </a:rPr>
                          <m:t>1−</m:t>
                        </m:r>
                        <m:sSup>
                          <m:sSupPr>
                            <m:ctrlPr>
                              <a:rPr lang="en-US" sz="2600" i="1">
                                <a:latin typeface="Cambria Math" panose="02040503050406030204" pitchFamily="18" charset="0"/>
                              </a:rPr>
                            </m:ctrlPr>
                          </m:sSupPr>
                          <m:e>
                            <m:r>
                              <a:rPr lang="en-US" sz="2600" i="1">
                                <a:latin typeface="Cambria Math" panose="02040503050406030204" pitchFamily="18" charset="0"/>
                              </a:rPr>
                              <m:t>(0.45/0.55)</m:t>
                            </m:r>
                          </m:e>
                          <m:sup>
                            <m:r>
                              <a:rPr lang="en-US" sz="2600" i="1">
                                <a:latin typeface="Cambria Math" panose="02040503050406030204" pitchFamily="18" charset="0"/>
                              </a:rPr>
                              <m:t>20</m:t>
                            </m:r>
                          </m:sup>
                        </m:sSup>
                      </m:den>
                    </m:f>
                    <m:r>
                      <a:rPr lang="en-US" sz="2600" b="0" i="1" smtClean="0">
                        <a:latin typeface="Cambria Math" panose="02040503050406030204" pitchFamily="18" charset="0"/>
                      </a:rPr>
                      <m:t>=0.1185.</m:t>
                    </m:r>
                  </m:oMath>
                </a14:m>
                <a:r>
                  <a:rPr lang="en-US" dirty="0"/>
                  <a:t>    And it takes on average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(20)(1−0.1185)</m:t>
                        </m:r>
                        <m:r>
                          <a:rPr lang="en-US" i="1" smtClean="0">
                            <a:latin typeface="Cambria Math" panose="02040503050406030204" pitchFamily="18" charset="0"/>
                          </a:rPr>
                          <m:t> </m:t>
                        </m:r>
                      </m:num>
                      <m:den>
                        <m:r>
                          <a:rPr lang="en-US" b="0" i="1" smtClean="0">
                            <a:latin typeface="Cambria Math" panose="02040503050406030204" pitchFamily="18" charset="0"/>
                          </a:rPr>
                          <m:t>0.45−0.55</m:t>
                        </m:r>
                      </m:den>
                    </m:f>
                  </m:oMath>
                </a14:m>
                <a:endParaRPr lang="en-US" i="1" dirty="0">
                  <a:latin typeface="Cambria Math" panose="02040503050406030204" pitchFamily="18" charset="0"/>
                </a:endParaRPr>
              </a:p>
              <a:p>
                <a:pPr algn="l">
                  <a:lnSpc>
                    <a:spcPct val="150000"/>
                  </a:lnSpc>
                </a:pPr>
                <a14:m>
                  <m:oMath xmlns:m="http://schemas.openxmlformats.org/officeDocument/2006/math">
                    <m:r>
                      <a:rPr lang="en-US" b="0" i="1" smtClean="0">
                        <a:latin typeface="Cambria Math" panose="02040503050406030204" pitchFamily="18" charset="0"/>
                      </a:rPr>
                      <m:t>=76.3</m:t>
                    </m:r>
                  </m:oMath>
                </a14:m>
                <a:r>
                  <a:rPr lang="en-US" dirty="0"/>
                  <a:t> games. We can verify these values empirically by simulating one million trajectories and counting the proportion of those that ended in 0 and computing an average lengths of the trajectories.</a:t>
                </a:r>
                <a:endParaRPr lang="en-US" i="1" dirty="0">
                  <a:latin typeface="Cambria Math" panose="02040503050406030204" pitchFamily="18" charset="0"/>
                </a:endParaRP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647700" y="1397643"/>
                <a:ext cx="11048999" cy="4825357"/>
              </a:xfrm>
              <a:blipFill>
                <a:blip r:embed="rId4"/>
                <a:stretch>
                  <a:fillRect l="-827" r="-1048" b="-7197"/>
                </a:stretch>
              </a:blipFill>
            </p:spPr>
            <p:txBody>
              <a:bodyPr/>
              <a:lstStyle/>
              <a:p>
                <a:r>
                  <a:rPr lang="en-US">
                    <a:noFill/>
                  </a:rPr>
                  <a:t> </a:t>
                </a:r>
              </a:p>
            </p:txBody>
          </p:sp>
        </mc:Fallback>
      </mc:AlternateContent>
    </p:spTree>
    <p:extLst>
      <p:ext uri="{BB962C8B-B14F-4D97-AF65-F5344CB8AC3E}">
        <p14:creationId xmlns:p14="http://schemas.microsoft.com/office/powerpoint/2010/main" val="2991402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41</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260447" y="422865"/>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algn="l">
              <a:lnSpc>
                <a:spcPct val="150000"/>
              </a:lnSpc>
            </a:pPr>
            <a:endParaRPr lang="en-US" dirty="0"/>
          </a:p>
          <a:p>
            <a:pPr algn="l">
              <a:lnSpc>
                <a:spcPct val="150000"/>
              </a:lnSpc>
            </a:pPr>
            <a:endParaRPr lang="en-US" dirty="0"/>
          </a:p>
          <a:p>
            <a:pPr algn="l">
              <a:lnSpc>
                <a:spcPct val="150000"/>
              </a:lnSpc>
            </a:pPr>
            <a:endParaRPr lang="en-US" dirty="0"/>
          </a:p>
        </p:txBody>
      </p:sp>
      <p:sp>
        <p:nvSpPr>
          <p:cNvPr id="10" name="TextBox 9">
            <a:extLst>
              <a:ext uri="{FF2B5EF4-FFF2-40B4-BE49-F238E27FC236}">
                <a16:creationId xmlns:a16="http://schemas.microsoft.com/office/drawing/2014/main" id="{F800590A-4859-4592-A3AC-41DBA4B269EA}"/>
              </a:ext>
            </a:extLst>
          </p:cNvPr>
          <p:cNvSpPr txBox="1"/>
          <p:nvPr/>
        </p:nvSpPr>
        <p:spPr>
          <a:xfrm>
            <a:off x="7322820" y="3066018"/>
            <a:ext cx="1233351"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
        <p:nvSpPr>
          <p:cNvPr id="6" name="Rectangle 5">
            <a:extLst>
              <a:ext uri="{FF2B5EF4-FFF2-40B4-BE49-F238E27FC236}">
                <a16:creationId xmlns:a16="http://schemas.microsoft.com/office/drawing/2014/main" id="{613DA40D-3375-457D-974E-F6B36A4517B7}"/>
              </a:ext>
            </a:extLst>
          </p:cNvPr>
          <p:cNvSpPr/>
          <p:nvPr/>
        </p:nvSpPr>
        <p:spPr>
          <a:xfrm>
            <a:off x="875211" y="2076995"/>
            <a:ext cx="9274628" cy="2251065"/>
          </a:xfrm>
          <a:prstGeom prst="rect">
            <a:avLst/>
          </a:prstGeom>
        </p:spPr>
        <p:txBody>
          <a:bodyPr wrap="square">
            <a:spAutoFit/>
          </a:bodyPr>
          <a:lstStyle/>
          <a:p>
            <a:pPr marL="342900" indent="-342900">
              <a:lnSpc>
                <a:spcPct val="150000"/>
              </a:lnSpc>
              <a:buClr>
                <a:srgbClr val="37DAF9"/>
              </a:buClr>
              <a:buFont typeface="Wingdings" panose="05000000000000000000" pitchFamily="2" charset="2"/>
              <a:buChar char="§"/>
            </a:pPr>
            <a:r>
              <a:rPr lang="en-US" sz="2400" dirty="0"/>
              <a:t>Proportion of trajectories that end in 0</a:t>
            </a:r>
          </a:p>
          <a:p>
            <a:pPr>
              <a:lnSpc>
                <a:spcPct val="150000"/>
              </a:lnSpc>
            </a:pPr>
            <a:r>
              <a:rPr lang="en-US" sz="2400" b="1" dirty="0"/>
              <a:t>     0.118353</a:t>
            </a:r>
          </a:p>
          <a:p>
            <a:pPr marL="342900" indent="-342900">
              <a:lnSpc>
                <a:spcPct val="150000"/>
              </a:lnSpc>
              <a:buClr>
                <a:srgbClr val="37DAF9"/>
              </a:buClr>
              <a:buFont typeface="Wingdings" panose="05000000000000000000" pitchFamily="2" charset="2"/>
              <a:buChar char="§"/>
            </a:pPr>
            <a:r>
              <a:rPr lang="en-US" sz="2400" dirty="0"/>
              <a:t>Mean number of games</a:t>
            </a:r>
          </a:p>
          <a:p>
            <a:pPr>
              <a:lnSpc>
                <a:spcPct val="150000"/>
              </a:lnSpc>
            </a:pPr>
            <a:r>
              <a:rPr lang="en-US" sz="2400" b="1" dirty="0"/>
              <a:t>     76.32965</a:t>
            </a:r>
          </a:p>
        </p:txBody>
      </p:sp>
    </p:spTree>
    <p:extLst>
      <p:ext uri="{BB962C8B-B14F-4D97-AF65-F5344CB8AC3E}">
        <p14:creationId xmlns:p14="http://schemas.microsoft.com/office/powerpoint/2010/main" val="229052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42</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57465" y="174612"/>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Exercise</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47700" y="1397643"/>
                <a:ext cx="11048999" cy="4825357"/>
              </a:xfrm>
            </p:spPr>
            <p:txBody>
              <a:bodyPr>
                <a:noAutofit/>
              </a:bodyPr>
              <a:lstStyle/>
              <a:p>
                <a:pPr algn="l">
                  <a:lnSpc>
                    <a:spcPct val="150000"/>
                  </a:lnSpc>
                </a:pPr>
                <a:r>
                  <a:rPr lang="en-US" dirty="0"/>
                  <a:t>Suppose the gambler started with </a:t>
                </a:r>
                <a14:m>
                  <m:oMath xmlns:m="http://schemas.openxmlformats.org/officeDocument/2006/math">
                    <m:r>
                      <a:rPr lang="en-US" i="1" dirty="0" smtClean="0">
                        <a:latin typeface="Cambria Math" panose="02040503050406030204" pitchFamily="18" charset="0"/>
                      </a:rPr>
                      <m:t>$50</m:t>
                    </m:r>
                  </m:oMath>
                </a14:m>
                <a:r>
                  <a:rPr lang="en-US" dirty="0"/>
                  <a:t>, goes up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52</m:t>
                    </m:r>
                  </m:oMath>
                </a14:m>
                <a:r>
                  <a:rPr lang="en-US" dirty="0"/>
                  <a:t>, or goes down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48</m:t>
                    </m:r>
                  </m:oMath>
                </a14:m>
                <a:r>
                  <a:rPr lang="en-US" dirty="0"/>
                  <a:t>. Assume the game ends when the gambler reaches $120 or $0.</a:t>
                </a:r>
              </a:p>
              <a:p>
                <a:pPr marL="457200" indent="-457200" algn="l">
                  <a:lnSpc>
                    <a:spcPct val="150000"/>
                  </a:lnSpc>
                  <a:buAutoNum type="arabicPeriod"/>
                </a:pPr>
                <a:r>
                  <a:rPr lang="en-US" dirty="0"/>
                  <a:t>Compute theoretically  the probability of ruin.</a:t>
                </a:r>
              </a:p>
              <a:p>
                <a:pPr marL="457200" indent="-457200" algn="l">
                  <a:lnSpc>
                    <a:spcPct val="150000"/>
                  </a:lnSpc>
                  <a:buFont typeface="Arial" panose="020B0604020202020204" pitchFamily="34" charset="0"/>
                  <a:buAutoNum type="arabicPeriod"/>
                </a:pPr>
                <a:r>
                  <a:rPr lang="en-US" dirty="0"/>
                  <a:t>Compute theoretically the expected number of games.</a:t>
                </a:r>
              </a:p>
              <a:p>
                <a:pPr marL="457200" indent="-457200" algn="l">
                  <a:lnSpc>
                    <a:spcPct val="150000"/>
                  </a:lnSpc>
                  <a:buAutoNum type="arabicPeriod"/>
                </a:pPr>
                <a:r>
                  <a:rPr lang="en-US" dirty="0"/>
                  <a:t>Estimate empirically the probability of ruin. </a:t>
                </a:r>
              </a:p>
              <a:p>
                <a:pPr marL="457200" indent="-457200" algn="l">
                  <a:lnSpc>
                    <a:spcPct val="150000"/>
                  </a:lnSpc>
                  <a:buAutoNum type="arabicPeriod"/>
                </a:pPr>
                <a:r>
                  <a:rPr lang="en-US" dirty="0"/>
                  <a:t>Estimate empirically the expected number of games. </a:t>
                </a:r>
                <a:endParaRPr lang="en-US" i="1" dirty="0">
                  <a:latin typeface="Cambria Math" panose="02040503050406030204" pitchFamily="18" charset="0"/>
                </a:endParaRP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647700" y="1397643"/>
                <a:ext cx="11048999" cy="4825357"/>
              </a:xfrm>
              <a:blipFill>
                <a:blip r:embed="rId4"/>
                <a:stretch>
                  <a:fillRect l="-883" r="-386"/>
                </a:stretch>
              </a:blipFill>
            </p:spPr>
            <p:txBody>
              <a:bodyPr/>
              <a:lstStyle/>
              <a:p>
                <a:r>
                  <a:rPr lang="en-US">
                    <a:noFill/>
                  </a:rPr>
                  <a:t> </a:t>
                </a:r>
              </a:p>
            </p:txBody>
          </p:sp>
        </mc:Fallback>
      </mc:AlternateContent>
    </p:spTree>
    <p:extLst>
      <p:ext uri="{BB962C8B-B14F-4D97-AF65-F5344CB8AC3E}">
        <p14:creationId xmlns:p14="http://schemas.microsoft.com/office/powerpoint/2010/main" val="454851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43</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375099" y="531336"/>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Exercise Solution</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algn="l">
              <a:lnSpc>
                <a:spcPct val="150000"/>
              </a:lnSpc>
            </a:pPr>
            <a:endParaRPr lang="en-US" dirty="0"/>
          </a:p>
          <a:p>
            <a:pPr algn="l">
              <a:lnSpc>
                <a:spcPct val="150000"/>
              </a:lnSpc>
            </a:pPr>
            <a:endParaRPr lang="en-US" dirty="0"/>
          </a:p>
          <a:p>
            <a:pPr algn="l">
              <a:lnSpc>
                <a:spcPct val="150000"/>
              </a:lnSpc>
            </a:pPr>
            <a:endParaRPr lang="en-US" dirty="0"/>
          </a:p>
        </p:txBody>
      </p:sp>
      <mc:AlternateContent xmlns:mc="http://schemas.openxmlformats.org/markup-compatibility/2006" xmlns:a14="http://schemas.microsoft.com/office/drawing/2010/main">
        <mc:Choice Requires="a14">
          <p:sp>
            <p:nvSpPr>
              <p:cNvPr id="13" name="Subtitle 4">
                <a:extLst>
                  <a:ext uri="{FF2B5EF4-FFF2-40B4-BE49-F238E27FC236}">
                    <a16:creationId xmlns:a16="http://schemas.microsoft.com/office/drawing/2014/main" id="{3EF94932-4C97-46A9-BB6D-EFB3847C89A9}"/>
                  </a:ext>
                </a:extLst>
              </p:cNvPr>
              <p:cNvSpPr txBox="1">
                <a:spLocks/>
              </p:cNvSpPr>
              <p:nvPr/>
            </p:nvSpPr>
            <p:spPr>
              <a:xfrm>
                <a:off x="647701" y="1582309"/>
                <a:ext cx="11048999" cy="48253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dirty="0"/>
                  <a:t>In our notation, </a:t>
                </a:r>
                <a14:m>
                  <m:oMath xmlns:m="http://schemas.openxmlformats.org/officeDocument/2006/math">
                    <m:r>
                      <a:rPr lang="en-US" i="1" dirty="0">
                        <a:latin typeface="Cambria Math" panose="02040503050406030204" pitchFamily="18" charset="0"/>
                      </a:rPr>
                      <m:t>𝑖</m:t>
                    </m:r>
                    <m:r>
                      <a:rPr lang="en-US" i="1" dirty="0">
                        <a:latin typeface="Cambria Math" panose="02040503050406030204" pitchFamily="18" charset="0"/>
                      </a:rPr>
                      <m:t> = 10</m:t>
                    </m:r>
                  </m:oMath>
                </a14:m>
                <a:r>
                  <a:rPr lang="en-US" dirty="0"/>
                  <a:t>, </a:t>
                </a:r>
                <a14:m>
                  <m:oMath xmlns:m="http://schemas.openxmlformats.org/officeDocument/2006/math">
                    <m:r>
                      <a:rPr lang="en-US" i="1" dirty="0">
                        <a:latin typeface="Cambria Math" panose="02040503050406030204" pitchFamily="18" charset="0"/>
                      </a:rPr>
                      <m:t>𝑁</m:t>
                    </m:r>
                    <m:r>
                      <a:rPr lang="en-US" i="1" dirty="0">
                        <a:latin typeface="Cambria Math" panose="02040503050406030204" pitchFamily="18" charset="0"/>
                      </a:rPr>
                      <m:t> = 24</m:t>
                    </m:r>
                  </m:oMath>
                </a14:m>
                <a:r>
                  <a:rPr lang="en-US" dirty="0"/>
                  <a:t>,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 = 0.52</m:t>
                    </m:r>
                    <m:r>
                      <a:rPr lang="en-US" dirty="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=0.48</m:t>
                    </m:r>
                  </m:oMath>
                </a14:m>
                <a:r>
                  <a:rPr lang="en-US" dirty="0"/>
                  <a:t>.</a:t>
                </a:r>
              </a:p>
              <a:p>
                <a:pPr marL="457200" indent="-457200" algn="l">
                  <a:lnSpc>
                    <a:spcPct val="150000"/>
                  </a:lnSpc>
                  <a:buFont typeface="Arial" panose="020B0604020202020204" pitchFamily="34" charset="0"/>
                  <a:buAutoNum type="arabicPeriod"/>
                </a:pPr>
                <a:r>
                  <a:rPr lang="en-US" dirty="0"/>
                  <a:t>Compute theoretically  the probability of ruin.</a:t>
                </a:r>
              </a:p>
              <a:p>
                <a:pPr algn="l">
                  <a:lnSpc>
                    <a:spcPct val="150000"/>
                  </a:lnSpc>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10</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(0.</m:t>
                            </m:r>
                            <m:r>
                              <a:rPr lang="en-US" b="0" i="1" smtClean="0">
                                <a:latin typeface="Cambria Math" panose="02040503050406030204" pitchFamily="18" charset="0"/>
                              </a:rPr>
                              <m:t>48</m:t>
                            </m:r>
                            <m:r>
                              <a:rPr lang="en-US" i="1">
                                <a:latin typeface="Cambria Math" panose="02040503050406030204" pitchFamily="18" charset="0"/>
                              </a:rPr>
                              <m:t>/0.5</m:t>
                            </m:r>
                            <m:r>
                              <a:rPr lang="en-US" b="0" i="1" smtClean="0">
                                <a:latin typeface="Cambria Math" panose="02040503050406030204" pitchFamily="18" charset="0"/>
                              </a:rPr>
                              <m:t>2</m:t>
                            </m:r>
                            <m:r>
                              <a:rPr lang="en-US" i="1">
                                <a:latin typeface="Cambria Math" panose="02040503050406030204" pitchFamily="18" charset="0"/>
                              </a:rPr>
                              <m:t>)</m:t>
                            </m:r>
                          </m:e>
                          <m:sup>
                            <m:r>
                              <a:rPr lang="en-US" i="1">
                                <a:latin typeface="Cambria Math" panose="02040503050406030204" pitchFamily="18" charset="0"/>
                              </a:rPr>
                              <m:t>10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(0.</m:t>
                            </m:r>
                            <m:r>
                              <a:rPr lang="en-US" b="0" i="1" smtClean="0">
                                <a:latin typeface="Cambria Math" panose="02040503050406030204" pitchFamily="18" charset="0"/>
                              </a:rPr>
                              <m:t>48</m:t>
                            </m:r>
                            <m:r>
                              <a:rPr lang="en-US" i="1">
                                <a:latin typeface="Cambria Math" panose="02040503050406030204" pitchFamily="18" charset="0"/>
                              </a:rPr>
                              <m:t>/0.5</m:t>
                            </m:r>
                            <m:r>
                              <a:rPr lang="en-US" b="0" i="1" smtClean="0">
                                <a:latin typeface="Cambria Math" panose="02040503050406030204" pitchFamily="18" charset="0"/>
                              </a:rPr>
                              <m:t>2</m:t>
                            </m:r>
                            <m:r>
                              <a:rPr lang="en-US" i="1">
                                <a:latin typeface="Cambria Math" panose="02040503050406030204" pitchFamily="18" charset="0"/>
                              </a:rPr>
                              <m:t>)</m:t>
                            </m:r>
                          </m:e>
                          <m:sup>
                            <m:r>
                              <a:rPr lang="en-US" i="1">
                                <a:latin typeface="Cambria Math" panose="02040503050406030204" pitchFamily="18" charset="0"/>
                              </a:rPr>
                              <m:t>2</m:t>
                            </m:r>
                            <m:r>
                              <a:rPr lang="en-US" b="0" i="1" smtClean="0">
                                <a:latin typeface="Cambria Math" panose="02040503050406030204" pitchFamily="18" charset="0"/>
                              </a:rPr>
                              <m:t>4</m:t>
                            </m:r>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(0.4</m:t>
                            </m:r>
                            <m:r>
                              <a:rPr lang="en-US" b="0" i="1" smtClean="0">
                                <a:latin typeface="Cambria Math" panose="02040503050406030204" pitchFamily="18" charset="0"/>
                              </a:rPr>
                              <m:t>8</m:t>
                            </m:r>
                            <m:r>
                              <a:rPr lang="en-US" i="1">
                                <a:latin typeface="Cambria Math" panose="02040503050406030204" pitchFamily="18" charset="0"/>
                              </a:rPr>
                              <m:t>/0.</m:t>
                            </m:r>
                            <m:r>
                              <a:rPr lang="en-US" b="0" i="1" smtClean="0">
                                <a:latin typeface="Cambria Math" panose="02040503050406030204" pitchFamily="18" charset="0"/>
                              </a:rPr>
                              <m:t>52</m:t>
                            </m:r>
                            <m:r>
                              <a:rPr lang="en-US" i="1">
                                <a:latin typeface="Cambria Math" panose="02040503050406030204" pitchFamily="18" charset="0"/>
                              </a:rPr>
                              <m:t>)</m:t>
                            </m:r>
                          </m:e>
                          <m:sup>
                            <m:r>
                              <a:rPr lang="en-US" i="1">
                                <a:latin typeface="Cambria Math" panose="02040503050406030204" pitchFamily="18" charset="0"/>
                              </a:rPr>
                              <m:t>2</m:t>
                            </m:r>
                            <m:r>
                              <a:rPr lang="en-US" b="0" i="1" smtClean="0">
                                <a:latin typeface="Cambria Math" panose="02040503050406030204" pitchFamily="18" charset="0"/>
                              </a:rPr>
                              <m:t>4</m:t>
                            </m:r>
                          </m:sup>
                        </m:sSup>
                      </m:den>
                    </m:f>
                    <m:r>
                      <a:rPr lang="en-US" i="1">
                        <a:latin typeface="Cambria Math" panose="02040503050406030204" pitchFamily="18" charset="0"/>
                      </a:rPr>
                      <m:t>=0.</m:t>
                    </m:r>
                    <m:r>
                      <a:rPr lang="en-US" b="0" i="1" smtClean="0">
                        <a:latin typeface="Cambria Math" panose="02040503050406030204" pitchFamily="18" charset="0"/>
                      </a:rPr>
                      <m:t>354616</m:t>
                    </m:r>
                    <m:r>
                      <a:rPr lang="en-US" i="1">
                        <a:latin typeface="Cambria Math" panose="02040503050406030204" pitchFamily="18" charset="0"/>
                      </a:rPr>
                      <m:t>.</m:t>
                    </m:r>
                  </m:oMath>
                </a14:m>
                <a:endParaRPr lang="en-US" dirty="0"/>
              </a:p>
              <a:p>
                <a:pPr marL="457200" indent="-457200" algn="l">
                  <a:lnSpc>
                    <a:spcPct val="150000"/>
                  </a:lnSpc>
                  <a:buAutoNum type="arabicPeriod" startAt="2"/>
                </a:pPr>
                <a:r>
                  <a:rPr lang="en-US" dirty="0"/>
                  <a:t>Compute theoretically the expected number of games.</a:t>
                </a:r>
              </a:p>
              <a:p>
                <a:pPr algn="l">
                  <a:lnSpc>
                    <a:spcPct val="150000"/>
                  </a:lnSpc>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𝐸</m:t>
                        </m:r>
                      </m:e>
                      <m:sub>
                        <m:r>
                          <a:rPr lang="en-US" i="1">
                            <a:latin typeface="Cambria Math" panose="02040503050406030204" pitchFamily="18" charset="0"/>
                          </a:rPr>
                          <m:t>10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10−(2</m:t>
                        </m:r>
                        <m:r>
                          <a:rPr lang="en-US" b="0" i="1" smtClean="0">
                            <a:latin typeface="Cambria Math" panose="02040503050406030204" pitchFamily="18" charset="0"/>
                          </a:rPr>
                          <m:t>4</m:t>
                        </m:r>
                        <m:r>
                          <a:rPr lang="en-US" i="1">
                            <a:latin typeface="Cambria Math" panose="02040503050406030204" pitchFamily="18" charset="0"/>
                          </a:rPr>
                          <m:t>)(1−0.</m:t>
                        </m:r>
                        <m:r>
                          <a:rPr lang="en-US" b="0" i="1" smtClean="0">
                            <a:latin typeface="Cambria Math" panose="02040503050406030204" pitchFamily="18" charset="0"/>
                          </a:rPr>
                          <m:t>354616</m:t>
                        </m:r>
                        <m:r>
                          <a:rPr lang="en-US" i="1">
                            <a:latin typeface="Cambria Math" panose="02040503050406030204" pitchFamily="18" charset="0"/>
                          </a:rPr>
                          <m:t>) </m:t>
                        </m:r>
                      </m:num>
                      <m:den>
                        <m:r>
                          <a:rPr lang="en-US" i="1">
                            <a:latin typeface="Cambria Math" panose="02040503050406030204" pitchFamily="18" charset="0"/>
                          </a:rPr>
                          <m:t>0.4</m:t>
                        </m:r>
                        <m:r>
                          <a:rPr lang="en-US" b="0" i="1" smtClean="0">
                            <a:latin typeface="Cambria Math" panose="02040503050406030204" pitchFamily="18" charset="0"/>
                          </a:rPr>
                          <m:t>8</m:t>
                        </m:r>
                        <m:r>
                          <a:rPr lang="en-US" i="1">
                            <a:latin typeface="Cambria Math" panose="02040503050406030204" pitchFamily="18" charset="0"/>
                          </a:rPr>
                          <m:t>−0.5</m:t>
                        </m:r>
                        <m:r>
                          <a:rPr lang="en-US" b="0" i="1" smtClean="0">
                            <a:latin typeface="Cambria Math" panose="02040503050406030204" pitchFamily="18" charset="0"/>
                          </a:rPr>
                          <m:t>2</m:t>
                        </m:r>
                      </m:den>
                    </m:f>
                  </m:oMath>
                </a14:m>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137.2304</m:t>
                    </m:r>
                  </m:oMath>
                </a14:m>
                <a:r>
                  <a:rPr lang="en-US" dirty="0"/>
                  <a:t> games.</a:t>
                </a:r>
              </a:p>
              <a:p>
                <a:pPr algn="l">
                  <a:lnSpc>
                    <a:spcPct val="150000"/>
                  </a:lnSpc>
                </a:pPr>
                <a:endParaRPr lang="en-US" dirty="0"/>
              </a:p>
            </p:txBody>
          </p:sp>
        </mc:Choice>
        <mc:Fallback xmlns="">
          <p:sp>
            <p:nvSpPr>
              <p:cNvPr id="13" name="Subtitle 4">
                <a:extLst>
                  <a:ext uri="{FF2B5EF4-FFF2-40B4-BE49-F238E27FC236}">
                    <a16:creationId xmlns:a16="http://schemas.microsoft.com/office/drawing/2014/main" id="{3EF94932-4C97-46A9-BB6D-EFB3847C89A9}"/>
                  </a:ext>
                </a:extLst>
              </p:cNvPr>
              <p:cNvSpPr txBox="1">
                <a:spLocks noRot="1" noChangeAspect="1" noMove="1" noResize="1" noEditPoints="1" noAdjustHandles="1" noChangeArrowheads="1" noChangeShapeType="1" noTextEdit="1"/>
              </p:cNvSpPr>
              <p:nvPr/>
            </p:nvSpPr>
            <p:spPr>
              <a:xfrm>
                <a:off x="647701" y="1582309"/>
                <a:ext cx="11048999" cy="4825357"/>
              </a:xfrm>
              <a:prstGeom prst="rect">
                <a:avLst/>
              </a:prstGeom>
              <a:blipFill>
                <a:blip r:embed="rId4"/>
                <a:stretch>
                  <a:fillRect l="-883"/>
                </a:stretch>
              </a:blipFill>
            </p:spPr>
            <p:txBody>
              <a:bodyPr/>
              <a:lstStyle/>
              <a:p>
                <a:r>
                  <a:rPr lang="en-US">
                    <a:noFill/>
                  </a:rPr>
                  <a:t> </a:t>
                </a:r>
              </a:p>
            </p:txBody>
          </p:sp>
        </mc:Fallback>
      </mc:AlternateContent>
    </p:spTree>
    <p:extLst>
      <p:ext uri="{BB962C8B-B14F-4D97-AF65-F5344CB8AC3E}">
        <p14:creationId xmlns:p14="http://schemas.microsoft.com/office/powerpoint/2010/main" val="2926708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44</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84359" y="302255"/>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Exercise</a:t>
            </a:r>
          </a:p>
        </p:txBody>
      </p:sp>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47700" y="1397643"/>
            <a:ext cx="11048999" cy="4825357"/>
          </a:xfrm>
        </p:spPr>
        <p:txBody>
          <a:bodyPr>
            <a:noAutofit/>
          </a:bodyPr>
          <a:lstStyle/>
          <a:p>
            <a:pPr marL="457200" indent="-457200" algn="l">
              <a:lnSpc>
                <a:spcPct val="150000"/>
              </a:lnSpc>
              <a:buAutoNum type="arabicPeriod" startAt="3"/>
            </a:pPr>
            <a:r>
              <a:rPr lang="en-US" dirty="0"/>
              <a:t>Estimate empirically the probability of ruin. </a:t>
            </a:r>
          </a:p>
          <a:p>
            <a:pPr algn="l">
              <a:lnSpc>
                <a:spcPct val="150000"/>
              </a:lnSpc>
            </a:pPr>
            <a:r>
              <a:rPr lang="en-US" dirty="0"/>
              <a:t>      </a:t>
            </a:r>
            <a:r>
              <a:rPr lang="en-US" b="1" dirty="0"/>
              <a:t>0.354777</a:t>
            </a:r>
          </a:p>
          <a:p>
            <a:pPr marL="457200" indent="-457200" algn="l">
              <a:lnSpc>
                <a:spcPct val="150000"/>
              </a:lnSpc>
              <a:buAutoNum type="arabicPeriod" startAt="4"/>
            </a:pPr>
            <a:r>
              <a:rPr lang="en-US" dirty="0"/>
              <a:t>Estimate empirically the expected number of games.</a:t>
            </a:r>
          </a:p>
          <a:p>
            <a:pPr algn="l">
              <a:lnSpc>
                <a:spcPct val="150000"/>
              </a:lnSpc>
            </a:pPr>
            <a:r>
              <a:rPr lang="en-US" dirty="0"/>
              <a:t>       </a:t>
            </a:r>
            <a:r>
              <a:rPr lang="en-US" b="1" dirty="0"/>
              <a:t>136.9053 </a:t>
            </a:r>
            <a:endParaRPr lang="en-US" b="1" i="1" dirty="0">
              <a:latin typeface="Cambria Math" panose="02040503050406030204" pitchFamily="18" charset="0"/>
            </a:endParaRPr>
          </a:p>
        </p:txBody>
      </p:sp>
      <p:sp>
        <p:nvSpPr>
          <p:cNvPr id="9" name="TextBox 8">
            <a:extLst>
              <a:ext uri="{FF2B5EF4-FFF2-40B4-BE49-F238E27FC236}">
                <a16:creationId xmlns:a16="http://schemas.microsoft.com/office/drawing/2014/main" id="{CCED0415-E3FF-4B90-8AC6-DF28EF0C7140}"/>
              </a:ext>
            </a:extLst>
          </p:cNvPr>
          <p:cNvSpPr txBox="1"/>
          <p:nvPr/>
        </p:nvSpPr>
        <p:spPr>
          <a:xfrm>
            <a:off x="8895588" y="2468610"/>
            <a:ext cx="1233351"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3489469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45</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3499757" y="1119319"/>
                <a:ext cx="8327572" cy="4872446"/>
              </a:xfrm>
            </p:spPr>
            <p:txBody>
              <a:bodyPr>
                <a:normAutofit/>
              </a:bodyPr>
              <a:lstStyle/>
              <a:p>
                <a:pPr algn="l">
                  <a:lnSpc>
                    <a:spcPct val="150000"/>
                  </a:lnSpc>
                </a:pPr>
                <a:r>
                  <a:rPr lang="en-US" dirty="0"/>
                  <a:t>A stochastic process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𝑡</m:t>
                    </m:r>
                    <m:r>
                      <a:rPr lang="en-US" i="1" dirty="0" smtClean="0">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≥0}</m:t>
                    </m:r>
                  </m:oMath>
                </a14:m>
                <a:r>
                  <a:rPr lang="en-US" dirty="0"/>
                  <a:t> is called a </a:t>
                </a:r>
                <a:r>
                  <a:rPr lang="en-US" b="1" i="1" dirty="0"/>
                  <a:t>Poisson process </a:t>
                </a:r>
                <a:r>
                  <a:rPr lang="en-US" dirty="0"/>
                  <a:t>if it counts the total number of events occurring by time </a:t>
                </a:r>
                <a14:m>
                  <m:oMath xmlns:m="http://schemas.openxmlformats.org/officeDocument/2006/math">
                    <m:r>
                      <a:rPr lang="en-US" i="1" dirty="0" smtClean="0">
                        <a:latin typeface="Cambria Math" panose="02040503050406030204" pitchFamily="18" charset="0"/>
                      </a:rPr>
                      <m:t>𝑡</m:t>
                    </m:r>
                  </m:oMath>
                </a14:m>
                <a:r>
                  <a:rPr lang="en-US" dirty="0"/>
                  <a:t>,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(0)=0</m:t>
                    </m:r>
                  </m:oMath>
                </a14:m>
                <a:r>
                  <a:rPr lang="en-US" dirty="0"/>
                  <a:t>, and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a14:m>
                <a:r>
                  <a:rPr lang="en-US" dirty="0"/>
                  <a:t> has a Poisson distribution with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a14:m>
                <a:r>
                  <a:rPr lang="en-US" dirty="0"/>
                  <a:t> that is,</a:t>
                </a:r>
              </a:p>
              <a:p>
                <a:pPr>
                  <a:lnSpc>
                    <a:spcPct val="150000"/>
                  </a:lnSpc>
                </a:pPr>
                <a:r>
                  <a:rPr lang="en-US" dirty="0"/>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𝑛</m:t>
                            </m:r>
                          </m:sup>
                        </m:sSup>
                      </m:num>
                      <m:den>
                        <m:r>
                          <a:rPr lang="en-US" b="0" i="1" smtClean="0">
                            <a:latin typeface="Cambria Math" panose="02040503050406030204" pitchFamily="18" charset="0"/>
                          </a:rPr>
                          <m:t>𝑛</m:t>
                        </m:r>
                        <m:r>
                          <a:rPr lang="en-US" b="0" i="1" smtClean="0">
                            <a:latin typeface="Cambria Math" panose="02040503050406030204" pitchFamily="18" charset="0"/>
                          </a:rPr>
                          <m:t>!</m:t>
                        </m:r>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=0, 1, 2, …,</m:t>
                    </m:r>
                  </m:oMath>
                </a14:m>
                <a:r>
                  <a:rPr lang="en-US" dirty="0"/>
                  <a:t> </a:t>
                </a:r>
              </a:p>
              <a:p>
                <a:pPr algn="l">
                  <a:lnSpc>
                    <a:spcPct val="150000"/>
                  </a:lnSpc>
                </a:pPr>
                <a:r>
                  <a:rPr lang="en-US" dirty="0"/>
                  <a:t>where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𝑉𝑎𝑟</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3499757" y="1119319"/>
                <a:ext cx="8327572" cy="4872446"/>
              </a:xfrm>
              <a:blipFill>
                <a:blip r:embed="rId3"/>
                <a:stretch>
                  <a:fillRect l="-1098" r="-1171"/>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46B0ACE9-8CFD-47F3-8D78-41512810C2FB}"/>
              </a:ext>
            </a:extLst>
          </p:cNvPr>
          <p:cNvSpPr txBox="1">
            <a:spLocks/>
          </p:cNvSpPr>
          <p:nvPr/>
        </p:nvSpPr>
        <p:spPr>
          <a:xfrm>
            <a:off x="364671" y="1383620"/>
            <a:ext cx="3135086" cy="290099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POISSON PROCESS</a:t>
            </a:r>
          </a:p>
        </p:txBody>
      </p:sp>
      <p:pic>
        <p:nvPicPr>
          <p:cNvPr id="9" name="Picture 8">
            <a:extLst>
              <a:ext uri="{FF2B5EF4-FFF2-40B4-BE49-F238E27FC236}">
                <a16:creationId xmlns:a16="http://schemas.microsoft.com/office/drawing/2014/main" id="{713EC393-FF73-4284-B30F-20AFF2697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71" y="620591"/>
            <a:ext cx="2651275" cy="486708"/>
          </a:xfrm>
          <a:prstGeom prst="rect">
            <a:avLst/>
          </a:prstGeom>
        </p:spPr>
      </p:pic>
      <p:pic>
        <p:nvPicPr>
          <p:cNvPr id="11" name="Picture 10">
            <a:extLst>
              <a:ext uri="{FF2B5EF4-FFF2-40B4-BE49-F238E27FC236}">
                <a16:creationId xmlns:a16="http://schemas.microsoft.com/office/drawing/2014/main" id="{FC3E06A0-3DB3-46E6-ABD8-E60D16FB8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023616">
            <a:off x="736710" y="5910904"/>
            <a:ext cx="2651275" cy="486708"/>
          </a:xfrm>
          <a:prstGeom prst="rect">
            <a:avLst/>
          </a:prstGeom>
        </p:spPr>
      </p:pic>
    </p:spTree>
    <p:extLst>
      <p:ext uri="{BB962C8B-B14F-4D97-AF65-F5344CB8AC3E}">
        <p14:creationId xmlns:p14="http://schemas.microsoft.com/office/powerpoint/2010/main" val="2889398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46</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660634" y="269402"/>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Historical Note on Poisson Distribution and Process</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marL="342900" indent="-342900" algn="l">
              <a:lnSpc>
                <a:spcPct val="150000"/>
              </a:lnSpc>
              <a:buClr>
                <a:srgbClr val="37DAF9"/>
              </a:buClr>
              <a:buFont typeface="Wingdings" panose="05000000000000000000" pitchFamily="2" charset="2"/>
              <a:buChar char="q"/>
            </a:pPr>
            <a:r>
              <a:rPr lang="en-US" dirty="0"/>
              <a:t>  </a:t>
            </a:r>
            <a:r>
              <a:rPr lang="en-US" dirty="0" err="1"/>
              <a:t>Siméon</a:t>
            </a:r>
            <a:r>
              <a:rPr lang="en-US" dirty="0"/>
              <a:t> Poisson (1781 – 1840) was a French </a:t>
            </a:r>
          </a:p>
          <a:p>
            <a:pPr algn="l">
              <a:lnSpc>
                <a:spcPct val="150000"/>
              </a:lnSpc>
              <a:buClr>
                <a:srgbClr val="37DAF9"/>
              </a:buClr>
            </a:pPr>
            <a:r>
              <a:rPr lang="en-US" dirty="0"/>
              <a:t>       mathematician and physicist.</a:t>
            </a:r>
          </a:p>
          <a:p>
            <a:pPr marL="342900" indent="-342900" algn="l">
              <a:lnSpc>
                <a:spcPct val="150000"/>
              </a:lnSpc>
              <a:buClr>
                <a:srgbClr val="37DAF9"/>
              </a:buClr>
              <a:buFont typeface="Wingdings" panose="05000000000000000000" pitchFamily="2" charset="2"/>
              <a:buChar char="q"/>
            </a:pPr>
            <a:r>
              <a:rPr lang="en-US" dirty="0"/>
              <a:t>  He is the one who introduced Poisson Distribution.</a:t>
            </a:r>
          </a:p>
          <a:p>
            <a:pPr marL="342900" indent="-342900" algn="l">
              <a:lnSpc>
                <a:spcPct val="150000"/>
              </a:lnSpc>
              <a:buClr>
                <a:srgbClr val="37DAF9"/>
              </a:buClr>
              <a:buFont typeface="Wingdings" panose="05000000000000000000" pitchFamily="2" charset="2"/>
              <a:buChar char="q"/>
            </a:pPr>
            <a:r>
              <a:rPr lang="en-US" dirty="0"/>
              <a:t>  The reference to a Poisson process first appeared in </a:t>
            </a:r>
          </a:p>
          <a:p>
            <a:pPr algn="l">
              <a:lnSpc>
                <a:spcPct val="150000"/>
              </a:lnSpc>
              <a:buClr>
                <a:srgbClr val="37DAF9"/>
              </a:buClr>
            </a:pPr>
            <a:r>
              <a:rPr lang="en-US" dirty="0"/>
              <a:t>        two independent publications in 1940. </a:t>
            </a:r>
          </a:p>
        </p:txBody>
      </p:sp>
      <p:pic>
        <p:nvPicPr>
          <p:cNvPr id="5" name="Picture 4">
            <a:extLst>
              <a:ext uri="{FF2B5EF4-FFF2-40B4-BE49-F238E27FC236}">
                <a16:creationId xmlns:a16="http://schemas.microsoft.com/office/drawing/2014/main" id="{FE956664-7BC9-4DD2-A105-236844411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3704" y="1770368"/>
            <a:ext cx="2860766" cy="3480413"/>
          </a:xfrm>
          <a:prstGeom prst="rect">
            <a:avLst/>
          </a:prstGeom>
        </p:spPr>
      </p:pic>
    </p:spTree>
    <p:extLst>
      <p:ext uri="{BB962C8B-B14F-4D97-AF65-F5344CB8AC3E}">
        <p14:creationId xmlns:p14="http://schemas.microsoft.com/office/powerpoint/2010/main" val="2439252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47</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495300" y="1236673"/>
                <a:ext cx="11179629" cy="4550174"/>
              </a:xfrm>
            </p:spPr>
            <p:txBody>
              <a:bodyPr>
                <a:normAutofit/>
              </a:bodyPr>
              <a:lstStyle/>
              <a:p>
                <a:pPr algn="l">
                  <a:lnSpc>
                    <a:spcPct val="150000"/>
                  </a:lnSpc>
                </a:pPr>
                <a:r>
                  <a:rPr lang="en-US" sz="2600" b="1" u="sng" dirty="0"/>
                  <a:t>Facts:</a:t>
                </a:r>
                <a:r>
                  <a:rPr lang="en-US" sz="2600" dirty="0"/>
                  <a:t>  A Poisson process as a special case of a Markov chain. The state space of a Poisson process is  </a:t>
                </a:r>
                <a14:m>
                  <m:oMath xmlns:m="http://schemas.openxmlformats.org/officeDocument/2006/math">
                    <m:r>
                      <a:rPr lang="en-US" sz="2600" b="0" i="1" smtClean="0">
                        <a:latin typeface="Cambria Math" panose="02040503050406030204" pitchFamily="18" charset="0"/>
                      </a:rPr>
                      <m:t>𝑆</m:t>
                    </m:r>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0, 1, 2, 3, …</m:t>
                        </m:r>
                      </m:e>
                    </m:d>
                    <m:r>
                      <a:rPr lang="en-US" sz="2600" b="0" i="1" smtClean="0">
                        <a:latin typeface="Cambria Math" panose="02040503050406030204" pitchFamily="18" charset="0"/>
                      </a:rPr>
                      <m:t>. </m:t>
                    </m:r>
                  </m:oMath>
                </a14:m>
                <a:r>
                  <a:rPr lang="en-US" sz="2600" dirty="0"/>
                  <a:t>The process jumps from initial state 0 to state 1, then to state 2, etc. The jumps are always of size 1, and transitions between states are allowed only in the direction of increase. Moreover, a Poisson process includes the time component. It matters how long the process halts between jumps. This type of Markov chain is called a </a:t>
                </a:r>
                <a:r>
                  <a:rPr lang="en-US" sz="2600" b="1" i="1" dirty="0"/>
                  <a:t>continuous-time Markov chain.</a:t>
                </a:r>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495300" y="1236673"/>
                <a:ext cx="11179629" cy="4550174"/>
              </a:xfrm>
              <a:blipFill>
                <a:blip r:embed="rId3"/>
                <a:stretch>
                  <a:fillRect l="-981" r="-382"/>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46B0ACE9-8CFD-47F3-8D78-41512810C2FB}"/>
              </a:ext>
            </a:extLst>
          </p:cNvPr>
          <p:cNvSpPr txBox="1">
            <a:spLocks/>
          </p:cNvSpPr>
          <p:nvPr/>
        </p:nvSpPr>
        <p:spPr>
          <a:xfrm>
            <a:off x="767804" y="418125"/>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POISSON PROCESS (CONT.)</a:t>
            </a:r>
          </a:p>
        </p:txBody>
      </p:sp>
    </p:spTree>
    <p:extLst>
      <p:ext uri="{BB962C8B-B14F-4D97-AF65-F5344CB8AC3E}">
        <p14:creationId xmlns:p14="http://schemas.microsoft.com/office/powerpoint/2010/main" val="2524407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48</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727870" y="392663"/>
            <a:ext cx="10888657" cy="76141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POISSON PROCESS (CONT.)</a:t>
            </a:r>
          </a:p>
        </p:txBody>
      </p:sp>
      <mc:AlternateContent xmlns:mc="http://schemas.openxmlformats.org/markup-compatibility/2006" xmlns:a14="http://schemas.microsoft.com/office/drawing/2010/main">
        <mc:Choice Requires="a14">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727870" y="1194510"/>
                <a:ext cx="11205954" cy="5242352"/>
              </a:xfrm>
            </p:spPr>
            <p:txBody>
              <a:bodyPr>
                <a:noAutofit/>
              </a:bodyPr>
              <a:lstStyle/>
              <a:p>
                <a:pPr algn="l">
                  <a:lnSpc>
                    <a:spcPct val="150000"/>
                  </a:lnSpc>
                </a:pPr>
                <a:r>
                  <a:rPr lang="en-US" b="1" u="sng" dirty="0"/>
                  <a:t>Definition.</a:t>
                </a:r>
                <a:r>
                  <a:rPr lang="en-US" dirty="0"/>
                  <a:t> An </a:t>
                </a:r>
                <a:r>
                  <a:rPr lang="en-US" b="1" i="1" dirty="0"/>
                  <a:t>interarrival time </a:t>
                </a:r>
                <a:r>
                  <a:rPr lang="en-US" dirty="0"/>
                  <a:t>is the time between two consecutive occurrences of</a:t>
                </a:r>
              </a:p>
              <a:p>
                <a:pPr algn="l">
                  <a:lnSpc>
                    <a:spcPct val="150000"/>
                  </a:lnSpc>
                </a:pPr>
                <a:r>
                  <a:rPr lang="en-US" dirty="0"/>
                  <a:t>events. </a:t>
                </a:r>
              </a:p>
              <a:p>
                <a:pPr algn="l">
                  <a:lnSpc>
                    <a:spcPct val="150000"/>
                  </a:lnSpc>
                </a:pPr>
                <a:r>
                  <a:rPr lang="en-US" b="1" u="sng" dirty="0"/>
                  <a:t>Fact:</a:t>
                </a:r>
                <a:r>
                  <a:rPr lang="en-US" b="1" dirty="0"/>
                  <a:t>  </a:t>
                </a:r>
                <a:r>
                  <a:rPr lang="en-US" dirty="0"/>
                  <a:t>Interarrival times are independent exponentially distributed random variables with the density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func>
                      <m:funcPr>
                        <m:ctrlPr>
                          <a:rPr lang="en-US"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exp</m:t>
                        </m:r>
                      </m:fName>
                      <m:e>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e>
                        </m:d>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r>
                          <a:rPr lang="en-US" b="0" i="0" smtClean="0">
                            <a:latin typeface="Cambria Math" panose="02040503050406030204" pitchFamily="18" charset="0"/>
                            <a:ea typeface="Cambria Math" panose="02040503050406030204" pitchFamily="18" charset="0"/>
                          </a:rPr>
                          <m:t>≥0.</m:t>
                        </m:r>
                      </m:e>
                    </m:func>
                  </m:oMath>
                </a14:m>
                <a:r>
                  <a:rPr lang="en-US" dirty="0"/>
                  <a:t> Note that the mean is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rPr>
                      <m:t>.</m:t>
                    </m:r>
                  </m:oMath>
                </a14:m>
                <a:endParaRPr lang="en-US" u="sng" dirty="0"/>
              </a:p>
              <a:p>
                <a:pPr algn="l">
                  <a:lnSpc>
                    <a:spcPct val="150000"/>
                  </a:lnSpc>
                </a:pPr>
                <a:r>
                  <a:rPr lang="en-US" b="1" u="sng" dirty="0"/>
                  <a:t>Example:</a:t>
                </a:r>
                <a:r>
                  <a:rPr lang="en-US" dirty="0"/>
                  <a:t> Events occur according to a Poisson process with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oMath>
                </a14:m>
                <a:r>
                  <a:rPr lang="en-US" dirty="0"/>
                  <a:t> per minute. Then, on average, one needs to wait for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rPr>
                      <m:t> =1/2</m:t>
                    </m:r>
                  </m:oMath>
                </a14:m>
                <a:r>
                  <a:rPr lang="en-US" dirty="0"/>
                  <a:t> of a minute for another occurrence.</a:t>
                </a:r>
              </a:p>
              <a:p>
                <a:pPr algn="l">
                  <a:lnSpc>
                    <a:spcPct val="150000"/>
                  </a:lnSpc>
                </a:pPr>
                <a:r>
                  <a:rPr lang="en-US" b="1" u="sng" dirty="0"/>
                  <a:t>Fact:</a:t>
                </a:r>
                <a:r>
                  <a:rPr lang="en-US" b="1" dirty="0"/>
                  <a:t> </a:t>
                </a:r>
                <a:r>
                  <a:rPr lang="en-US" dirty="0"/>
                  <a:t> In a Poisson process, two events cannot occur at the same time since the interarrival times are exponential and so the probability of exact equality to zero is zero.  </a:t>
                </a:r>
                <a:endParaRPr lang="en-US" sz="2300" dirty="0"/>
              </a:p>
              <a:p>
                <a:pPr algn="l">
                  <a:lnSpc>
                    <a:spcPct val="150000"/>
                  </a:lnSpc>
                </a:pPr>
                <a:endParaRPr lang="en-US" dirty="0"/>
              </a:p>
            </p:txBody>
          </p:sp>
        </mc:Choice>
        <mc:Fallback xmlns="">
          <p:sp>
            <p:nvSpPr>
              <p:cNvPr id="12" name="Subtitle 4">
                <a:extLst>
                  <a:ext uri="{FF2B5EF4-FFF2-40B4-BE49-F238E27FC236}">
                    <a16:creationId xmlns:a16="http://schemas.microsoft.com/office/drawing/2014/main" id="{42E684F3-F50F-4BA7-91BB-35029D049E4D}"/>
                  </a:ext>
                </a:extLst>
              </p:cNvPr>
              <p:cNvSpPr>
                <a:spLocks noGrp="1" noRot="1" noChangeAspect="1" noMove="1" noResize="1" noEditPoints="1" noAdjustHandles="1" noChangeArrowheads="1" noChangeShapeType="1" noTextEdit="1"/>
              </p:cNvSpPr>
              <p:nvPr>
                <p:ph type="subTitle" idx="1"/>
              </p:nvPr>
            </p:nvSpPr>
            <p:spPr>
              <a:xfrm>
                <a:off x="727870" y="1194510"/>
                <a:ext cx="11205954" cy="5242352"/>
              </a:xfrm>
              <a:blipFill>
                <a:blip r:embed="rId4"/>
                <a:stretch>
                  <a:fillRect l="-816" r="-924"/>
                </a:stretch>
              </a:blipFill>
            </p:spPr>
            <p:txBody>
              <a:bodyPr/>
              <a:lstStyle/>
              <a:p>
                <a:r>
                  <a:rPr lang="en-US">
                    <a:noFill/>
                  </a:rPr>
                  <a:t> </a:t>
                </a:r>
              </a:p>
            </p:txBody>
          </p:sp>
        </mc:Fallback>
      </mc:AlternateContent>
    </p:spTree>
    <p:extLst>
      <p:ext uri="{BB962C8B-B14F-4D97-AF65-F5344CB8AC3E}">
        <p14:creationId xmlns:p14="http://schemas.microsoft.com/office/powerpoint/2010/main" val="1426795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347026"/>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EXAMPLES OF POISSON PROCESSES</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algn="l">
              <a:lnSpc>
                <a:spcPct val="150000"/>
              </a:lnSpc>
            </a:pPr>
            <a:r>
              <a:rPr lang="en-US" dirty="0"/>
              <a:t>A Poisson process is used to model occurrences of </a:t>
            </a:r>
            <a:r>
              <a:rPr lang="en-US" b="1" u="sng" dirty="0"/>
              <a:t>rare</a:t>
            </a:r>
            <a:r>
              <a:rPr lang="en-US" dirty="0"/>
              <a:t> events. Here are some instances of Poisson processes: the number of people who enter a store or a bank or a restaurant or a gym or a National Park, the number of cars that pass a certain intersection, the number of auto accidents on a certain stretch of a freeway, the number of births in a hospital, the number of meteors in the night sky, or the number of phone calls to a credit card customer service. Typically, natural disasters occur according to a Poisson process: earthquakes, volcano eruptions, wildfires, etc. Of course, in all the above examples, the considered time period should be short enough for the rate of occurrence to be constant.</a:t>
            </a:r>
          </a:p>
        </p:txBody>
      </p:sp>
      <p:pic>
        <p:nvPicPr>
          <p:cNvPr id="10" name="Picture 9">
            <a:extLst>
              <a:ext uri="{FF2B5EF4-FFF2-40B4-BE49-F238E27FC236}">
                <a16:creationId xmlns:a16="http://schemas.microsoft.com/office/drawing/2014/main" id="{B5C6D00E-B39D-454E-BCD1-83CD385F9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48FF9751-A3E5-477E-9A68-2B554AC5381F}"/>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49</a:t>
            </a:r>
            <a:endParaRPr lang="en-US" dirty="0">
              <a:solidFill>
                <a:schemeClr val="bg1"/>
              </a:solidFill>
            </a:endParaRPr>
          </a:p>
        </p:txBody>
      </p:sp>
    </p:spTree>
    <p:extLst>
      <p:ext uri="{BB962C8B-B14F-4D97-AF65-F5344CB8AC3E}">
        <p14:creationId xmlns:p14="http://schemas.microsoft.com/office/powerpoint/2010/main" val="2076248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422307" y="747460"/>
            <a:ext cx="9144000" cy="693737"/>
          </a:xfrm>
        </p:spPr>
        <p:txBody>
          <a:bodyPr>
            <a:normAutofit fontScale="90000"/>
          </a:bodyPr>
          <a:lstStyle/>
          <a:p>
            <a:r>
              <a:rPr lang="en-US" dirty="0"/>
              <a:t>Example of Markov Chain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60400" y="1641288"/>
                <a:ext cx="10871200" cy="4780149"/>
              </a:xfrm>
            </p:spPr>
            <p:txBody>
              <a:bodyPr>
                <a:normAutofit/>
              </a:bodyPr>
              <a:lstStyle/>
              <a:p>
                <a:pPr algn="l">
                  <a:lnSpc>
                    <a:spcPct val="150000"/>
                  </a:lnSpc>
                </a:pPr>
                <a:r>
                  <a:rPr lang="en-US" dirty="0"/>
                  <a:t>Consider a Markov chain with states 1, 2,  and 3, and a one-step transition probability matrix </a:t>
                </a:r>
              </a:p>
              <a:p>
                <a:pPr>
                  <a:lnSpc>
                    <a:spcPct val="100000"/>
                  </a:lnSpc>
                </a:pPr>
                <a:r>
                  <a:rPr lang="en-US" sz="2000" b="0" dirty="0"/>
                  <a:t>       </a:t>
                </a:r>
                <a14:m>
                  <m:oMath xmlns:m="http://schemas.openxmlformats.org/officeDocument/2006/math">
                    <m:m>
                      <m:mPr>
                        <m:mcs>
                          <m:mc>
                            <m:mcPr>
                              <m:count m:val="3"/>
                              <m:mcJc m:val="center"/>
                            </m:mcPr>
                          </m:mc>
                        </m:mcs>
                        <m:ctrlPr>
                          <a:rPr lang="en-US" sz="2000" b="1" i="1" smtClean="0">
                            <a:solidFill>
                              <a:srgbClr val="B265B2"/>
                            </a:solidFill>
                            <a:latin typeface="Cambria Math" panose="02040503050406030204" pitchFamily="18" charset="0"/>
                          </a:rPr>
                        </m:ctrlPr>
                      </m:mPr>
                      <m:mr>
                        <m:e>
                          <m:r>
                            <m:rPr>
                              <m:brk m:alnAt="7"/>
                            </m:rPr>
                            <a:rPr lang="en-US" sz="2000" b="1" i="1" smtClean="0">
                              <a:solidFill>
                                <a:srgbClr val="B265B2"/>
                              </a:solidFill>
                              <a:latin typeface="Cambria Math" panose="02040503050406030204" pitchFamily="18" charset="0"/>
                            </a:rPr>
                            <m:t> </m:t>
                          </m:r>
                          <m:r>
                            <a:rPr lang="en-US" sz="2000" b="1" i="1" smtClean="0">
                              <a:solidFill>
                                <a:srgbClr val="B265B2"/>
                              </a:solidFill>
                              <a:latin typeface="Cambria Math" panose="02040503050406030204" pitchFamily="18" charset="0"/>
                            </a:rPr>
                            <m:t>   </m:t>
                          </m:r>
                          <m:r>
                            <a:rPr lang="en-US" sz="2000" b="1" i="1" smtClean="0">
                              <a:solidFill>
                                <a:srgbClr val="B265B2"/>
                              </a:solidFill>
                              <a:latin typeface="Cambria Math" panose="02040503050406030204" pitchFamily="18" charset="0"/>
                            </a:rPr>
                            <m:t>𝟏</m:t>
                          </m:r>
                          <m:r>
                            <a:rPr lang="en-US" sz="2000" b="1" i="1" smtClean="0">
                              <a:solidFill>
                                <a:srgbClr val="B265B2"/>
                              </a:solidFill>
                              <a:latin typeface="Cambria Math" panose="02040503050406030204" pitchFamily="18" charset="0"/>
                            </a:rPr>
                            <m:t>    </m:t>
                          </m:r>
                        </m:e>
                        <m:e>
                          <m:r>
                            <a:rPr lang="en-US" sz="2000" b="1" i="1" smtClean="0">
                              <a:solidFill>
                                <a:srgbClr val="B265B2"/>
                              </a:solidFill>
                              <a:latin typeface="Cambria Math" panose="02040503050406030204" pitchFamily="18" charset="0"/>
                            </a:rPr>
                            <m:t>𝟐</m:t>
                          </m:r>
                          <m:r>
                            <a:rPr lang="en-US" sz="2000" b="1" i="1" smtClean="0">
                              <a:solidFill>
                                <a:srgbClr val="B265B2"/>
                              </a:solidFill>
                              <a:latin typeface="Cambria Math" panose="02040503050406030204" pitchFamily="18" charset="0"/>
                            </a:rPr>
                            <m:t>   </m:t>
                          </m:r>
                        </m:e>
                        <m:e>
                          <m:r>
                            <a:rPr lang="en-US" sz="2000" b="1" i="1" smtClean="0">
                              <a:solidFill>
                                <a:srgbClr val="B265B2"/>
                              </a:solidFill>
                              <a:latin typeface="Cambria Math" panose="02040503050406030204" pitchFamily="18" charset="0"/>
                            </a:rPr>
                            <m:t>𝟑</m:t>
                          </m:r>
                        </m:e>
                      </m:mr>
                    </m:m>
                  </m:oMath>
                </a14:m>
                <a:endParaRPr lang="en-US" sz="2000" b="1" i="1" dirty="0">
                  <a:latin typeface="Cambria Math" panose="02040503050406030204" pitchFamily="18" charset="0"/>
                </a:endParaRPr>
              </a:p>
              <a:p>
                <a:pPr>
                  <a:lnSpc>
                    <a:spcPct val="100000"/>
                  </a:lnSpc>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m>
                      <m:mPr>
                        <m:mcs>
                          <m:mc>
                            <m:mcPr>
                              <m:count m:val="1"/>
                              <m:mcJc m:val="center"/>
                            </m:mcPr>
                          </m:mc>
                        </m:mcs>
                        <m:ctrlPr>
                          <a:rPr lang="en-US" sz="2000" b="1" i="1" smtClean="0">
                            <a:solidFill>
                              <a:srgbClr val="37DAF9"/>
                            </a:solidFill>
                            <a:latin typeface="Cambria Math" panose="02040503050406030204" pitchFamily="18" charset="0"/>
                          </a:rPr>
                        </m:ctrlPr>
                      </m:mPr>
                      <m:mr>
                        <m:e>
                          <m:r>
                            <m:rPr>
                              <m:brk m:alnAt="7"/>
                            </m:rPr>
                            <a:rPr lang="en-US" sz="2000" b="1" i="1" smtClean="0">
                              <a:solidFill>
                                <a:srgbClr val="37DAF9"/>
                              </a:solidFill>
                              <a:latin typeface="Cambria Math" panose="02040503050406030204" pitchFamily="18" charset="0"/>
                            </a:rPr>
                            <m:t>𝟏</m:t>
                          </m:r>
                        </m:e>
                      </m:mr>
                      <m:mr>
                        <m:e>
                          <m:r>
                            <a:rPr lang="en-US" sz="2000" b="1" i="1" smtClean="0">
                              <a:solidFill>
                                <a:srgbClr val="37DAF9"/>
                              </a:solidFill>
                              <a:latin typeface="Cambria Math" panose="02040503050406030204" pitchFamily="18" charset="0"/>
                            </a:rPr>
                            <m:t>𝟐</m:t>
                          </m:r>
                        </m:e>
                      </m:mr>
                      <m:mr>
                        <m:e>
                          <m:r>
                            <a:rPr lang="en-US" sz="2000" b="1" i="1" smtClean="0">
                              <a:solidFill>
                                <a:srgbClr val="37DAF9"/>
                              </a:solidFill>
                              <a:latin typeface="Cambria Math" panose="02040503050406030204" pitchFamily="18" charset="0"/>
                            </a:rPr>
                            <m:t>𝟑</m:t>
                          </m:r>
                        </m:e>
                      </m:mr>
                    </m:m>
                    <m:d>
                      <m:dPr>
                        <m:begChr m:val="["/>
                        <m:endChr m:val="]"/>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b="0" i="1" smtClean="0">
                                  <a:latin typeface="Cambria Math" panose="02040503050406030204" pitchFamily="18" charset="0"/>
                                </a:rPr>
                                <m:t>.1</m:t>
                              </m:r>
                            </m:e>
                            <m:e>
                              <m:r>
                                <a:rPr lang="en-US" sz="2000" b="0" i="1" smtClean="0">
                                  <a:latin typeface="Cambria Math" panose="02040503050406030204" pitchFamily="18" charset="0"/>
                                </a:rPr>
                                <m:t>0.2</m:t>
                              </m:r>
                            </m:e>
                            <m:e>
                              <m:r>
                                <a:rPr lang="en-US" sz="2000" b="0" i="1" smtClean="0">
                                  <a:latin typeface="Cambria Math" panose="02040503050406030204" pitchFamily="18" charset="0"/>
                                </a:rPr>
                                <m:t>0.7</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0.5</m:t>
                              </m:r>
                            </m:e>
                            <m:e>
                              <m:r>
                                <a:rPr lang="en-US" sz="2000" b="0" i="1" smtClean="0">
                                  <a:latin typeface="Cambria Math" panose="02040503050406030204" pitchFamily="18" charset="0"/>
                                </a:rPr>
                                <m:t>0.5</m:t>
                              </m:r>
                            </m:e>
                          </m:mr>
                          <m:mr>
                            <m:e>
                              <m:r>
                                <a:rPr lang="en-US" sz="2000" b="0" i="1" smtClean="0">
                                  <a:latin typeface="Cambria Math" panose="02040503050406030204" pitchFamily="18" charset="0"/>
                                </a:rPr>
                                <m:t>0.6</m:t>
                              </m:r>
                            </m:e>
                            <m:e>
                              <m:r>
                                <a:rPr lang="en-US" sz="2000" b="0" i="1" smtClean="0">
                                  <a:latin typeface="Cambria Math" panose="02040503050406030204" pitchFamily="18" charset="0"/>
                                </a:rPr>
                                <m:t>0.2</m:t>
                              </m:r>
                            </m:e>
                            <m:e>
                              <m:r>
                                <a:rPr lang="en-US" sz="2000" b="0" i="1" smtClean="0">
                                  <a:latin typeface="Cambria Math" panose="02040503050406030204" pitchFamily="18" charset="0"/>
                                </a:rPr>
                                <m:t>0.2</m:t>
                              </m:r>
                            </m:e>
                          </m:mr>
                        </m:m>
                      </m:e>
                    </m:d>
                  </m:oMath>
                </a14:m>
                <a:r>
                  <a:rPr lang="en-US" sz="2000" dirty="0"/>
                  <a:t> .</a:t>
                </a:r>
              </a:p>
              <a:p>
                <a:pPr algn="l">
                  <a:lnSpc>
                    <a:spcPct val="100000"/>
                  </a:lnSpc>
                </a:pPr>
                <a:endParaRPr lang="en-US" dirty="0"/>
              </a:p>
              <a:p>
                <a:pPr algn="l">
                  <a:lnSpc>
                    <a:spcPct val="100000"/>
                  </a:lnSpc>
                </a:pPr>
                <a:r>
                  <a:rPr lang="en-US" dirty="0"/>
                  <a:t>Note that probabilities in each row must add up to 1 because the chain must transition somewhere.</a:t>
                </a:r>
              </a:p>
            </p:txBody>
          </p:sp>
        </mc:Choice>
        <mc:Fallback xmlns="">
          <p:sp>
            <p:nvSpPr>
              <p:cNvPr id="3" name="Subtitle 2">
                <a:extLst>
                  <a:ext uri="{FF2B5EF4-FFF2-40B4-BE49-F238E27FC236}">
                    <a16:creationId xmlns:a16="http://schemas.microsoft.com/office/drawing/2014/main" id="{34571679-46DF-420E-8719-32ACF67543F5}"/>
                  </a:ext>
                </a:extLst>
              </p:cNvPr>
              <p:cNvSpPr>
                <a:spLocks noGrp="1" noRot="1" noChangeAspect="1" noMove="1" noResize="1" noEditPoints="1" noAdjustHandles="1" noChangeArrowheads="1" noChangeShapeType="1" noTextEdit="1"/>
              </p:cNvSpPr>
              <p:nvPr>
                <p:ph type="subTitle" idx="1"/>
              </p:nvPr>
            </p:nvSpPr>
            <p:spPr>
              <a:xfrm>
                <a:off x="660400" y="1641288"/>
                <a:ext cx="10871200" cy="4780149"/>
              </a:xfrm>
              <a:blipFill>
                <a:blip r:embed="rId2"/>
                <a:stretch>
                  <a:fillRect l="-841" r="-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6808" y="6015724"/>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32442" y="6252196"/>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5</a:t>
            </a:r>
          </a:p>
        </p:txBody>
      </p:sp>
    </p:spTree>
    <p:extLst>
      <p:ext uri="{BB962C8B-B14F-4D97-AF65-F5344CB8AC3E}">
        <p14:creationId xmlns:p14="http://schemas.microsoft.com/office/powerpoint/2010/main" val="51277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495300" y="1181215"/>
            <a:ext cx="11201400" cy="4830137"/>
          </a:xfrm>
        </p:spPr>
        <p:txBody>
          <a:bodyPr>
            <a:noAutofit/>
          </a:bodyPr>
          <a:lstStyle/>
          <a:p>
            <a:pPr algn="l">
              <a:lnSpc>
                <a:spcPct val="170000"/>
              </a:lnSpc>
            </a:pPr>
            <a:r>
              <a:rPr lang="en-US" sz="2300" dirty="0"/>
              <a:t>Some examples of processes that clearly are not governed by a Poisson law are events that happen according to a schedule, for example, arrival of buses along a certain route, road closures due to construction work, quarry blasts, and building demolitions. Also, events that happen in a competing market, where two rival companies might be scheduling two events at the same time. For instance, two pharmaceutical companies might simultaneously bring to the market two cardiac medications, or two production companies might release two movies on the same day. In addition, some periodic (or seasonal) natural phenomena cannot be modeled as a Poisson process, i.e., eruptions of Old Faithful geyser in Yellowstone National Park, ocean tides, the appearance of sunspots, etc.</a:t>
            </a: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857274" y="360481"/>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EXAMPLES OF NON-POISSON PROCESSES</a:t>
            </a:r>
          </a:p>
        </p:txBody>
      </p:sp>
      <p:pic>
        <p:nvPicPr>
          <p:cNvPr id="9" name="Picture 8">
            <a:extLst>
              <a:ext uri="{FF2B5EF4-FFF2-40B4-BE49-F238E27FC236}">
                <a16:creationId xmlns:a16="http://schemas.microsoft.com/office/drawing/2014/main" id="{79D70AB3-0FDA-4409-AFEA-8F2EC3DA9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1C52C993-A2BF-4F23-A278-1C3E9DAA1462}"/>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50</a:t>
            </a:r>
          </a:p>
        </p:txBody>
      </p:sp>
    </p:spTree>
    <p:extLst>
      <p:ext uri="{BB962C8B-B14F-4D97-AF65-F5344CB8AC3E}">
        <p14:creationId xmlns:p14="http://schemas.microsoft.com/office/powerpoint/2010/main" val="240624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347026"/>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SIMULATION OF POISSON PROCESS</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305453"/>
            <a:ext cx="3741899" cy="4825357"/>
          </a:xfrm>
        </p:spPr>
        <p:txBody>
          <a:bodyPr>
            <a:noAutofit/>
          </a:bodyPr>
          <a:lstStyle/>
          <a:p>
            <a:pPr algn="l">
              <a:lnSpc>
                <a:spcPct val="150000"/>
              </a:lnSpc>
            </a:pPr>
            <a:r>
              <a:rPr lang="en-US" dirty="0"/>
              <a:t>To simulate a trajectory of a Poisson process, we generate exponentially distributed interarrival times. And then plot piece-wise constant function, starting at zero and increasing jumps by one. </a:t>
            </a:r>
          </a:p>
        </p:txBody>
      </p:sp>
      <p:pic>
        <p:nvPicPr>
          <p:cNvPr id="10" name="Picture 9">
            <a:extLst>
              <a:ext uri="{FF2B5EF4-FFF2-40B4-BE49-F238E27FC236}">
                <a16:creationId xmlns:a16="http://schemas.microsoft.com/office/drawing/2014/main" id="{B5C6D00E-B39D-454E-BCD1-83CD385F9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48FF9751-A3E5-477E-9A68-2B554AC5381F}"/>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51</a:t>
            </a:r>
            <a:endParaRPr lang="en-US" dirty="0">
              <a:solidFill>
                <a:schemeClr val="bg1"/>
              </a:solidFill>
            </a:endParaRPr>
          </a:p>
        </p:txBody>
      </p:sp>
      <p:pic>
        <p:nvPicPr>
          <p:cNvPr id="3" name="Picture 2">
            <a:extLst>
              <a:ext uri="{FF2B5EF4-FFF2-40B4-BE49-F238E27FC236}">
                <a16:creationId xmlns:a16="http://schemas.microsoft.com/office/drawing/2014/main" id="{649E720E-BFBF-48C9-A248-7625149A3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3" y="1482977"/>
            <a:ext cx="6649297" cy="5212080"/>
          </a:xfrm>
          <a:prstGeom prst="rect">
            <a:avLst/>
          </a:prstGeom>
        </p:spPr>
      </p:pic>
      <p:sp>
        <p:nvSpPr>
          <p:cNvPr id="9" name="TextBox 8">
            <a:extLst>
              <a:ext uri="{FF2B5EF4-FFF2-40B4-BE49-F238E27FC236}">
                <a16:creationId xmlns:a16="http://schemas.microsoft.com/office/drawing/2014/main" id="{CAF10BB9-EB10-4C8C-879C-49F13D6F9C43}"/>
              </a:ext>
            </a:extLst>
          </p:cNvPr>
          <p:cNvSpPr txBox="1"/>
          <p:nvPr/>
        </p:nvSpPr>
        <p:spPr>
          <a:xfrm>
            <a:off x="1470696" y="5992167"/>
            <a:ext cx="1233351" cy="461665"/>
          </a:xfrm>
          <a:prstGeom prst="rect">
            <a:avLst/>
          </a:prstGeom>
          <a:noFill/>
        </p:spPr>
        <p:txBody>
          <a:bodyPr wrap="square" rtlCol="0">
            <a:spAutoFit/>
          </a:bodyPr>
          <a:lstStyle/>
          <a:p>
            <a:r>
              <a:rPr lang="en-US" sz="2400" dirty="0">
                <a:solidFill>
                  <a:srgbClr val="0070C0"/>
                </a:solidFill>
                <a:hlinkClick r:id="rId4"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2815332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166116" y="1111362"/>
            <a:ext cx="11383175" cy="4509012"/>
          </a:xfrm>
        </p:spPr>
        <p:txBody>
          <a:bodyPr>
            <a:noAutofit/>
          </a:bodyPr>
          <a:lstStyle/>
          <a:p>
            <a:pPr algn="l">
              <a:lnSpc>
                <a:spcPct val="150000"/>
              </a:lnSpc>
            </a:pPr>
            <a:r>
              <a:rPr lang="en-US" dirty="0"/>
              <a:t>In seismology, occurrence of earthquakes is often modeled according to a Poisson process. We obtain the data from the Southern California </a:t>
            </a:r>
          </a:p>
          <a:p>
            <a:pPr algn="l">
              <a:lnSpc>
                <a:spcPct val="150000"/>
              </a:lnSpc>
            </a:pPr>
            <a:r>
              <a:rPr lang="en-US" dirty="0"/>
              <a:t>Earthquake Data Center's website</a:t>
            </a:r>
          </a:p>
          <a:p>
            <a:pPr algn="l">
              <a:lnSpc>
                <a:spcPct val="150000"/>
              </a:lnSpc>
            </a:pPr>
            <a:r>
              <a:rPr lang="en-US" i="1" dirty="0"/>
              <a:t> </a:t>
            </a:r>
            <a:r>
              <a:rPr lang="en-US" b="1" i="1" dirty="0"/>
              <a:t>https://service.scedc.caltech.edu/eq-catalogs/</a:t>
            </a:r>
          </a:p>
          <a:p>
            <a:pPr algn="l">
              <a:lnSpc>
                <a:spcPct val="150000"/>
              </a:lnSpc>
            </a:pPr>
            <a:r>
              <a:rPr lang="en-US" b="1" i="1" dirty="0" err="1"/>
              <a:t>date_mag_loc.php</a:t>
            </a:r>
            <a:r>
              <a:rPr lang="en-US" dirty="0"/>
              <a:t>. The data are on earthquakes in </a:t>
            </a:r>
          </a:p>
          <a:p>
            <a:pPr algn="l">
              <a:lnSpc>
                <a:spcPct val="150000"/>
              </a:lnSpc>
            </a:pPr>
            <a:r>
              <a:rPr lang="en-US" dirty="0"/>
              <a:t>Southern California with a minimum magnitude of 3.0 </a:t>
            </a:r>
          </a:p>
          <a:p>
            <a:pPr algn="l">
              <a:lnSpc>
                <a:spcPct val="150000"/>
              </a:lnSpc>
            </a:pPr>
            <a:r>
              <a:rPr lang="en-US" dirty="0"/>
              <a:t>that occurred between 2012 and 2018. We remove those earthquakes that were registered within three hours of their predecessors (possibly aftershocks).</a:t>
            </a:r>
            <a:endParaRPr lang="en-US" sz="2300" dirty="0"/>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857273" y="282381"/>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(1)</a:t>
            </a:r>
          </a:p>
        </p:txBody>
      </p:sp>
      <p:pic>
        <p:nvPicPr>
          <p:cNvPr id="9" name="Picture 8">
            <a:extLst>
              <a:ext uri="{FF2B5EF4-FFF2-40B4-BE49-F238E27FC236}">
                <a16:creationId xmlns:a16="http://schemas.microsoft.com/office/drawing/2014/main" id="{79D70AB3-0FDA-4409-AFEA-8F2EC3DA9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1C52C993-A2BF-4F23-A278-1C3E9DAA1462}"/>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52</a:t>
            </a:r>
          </a:p>
        </p:txBody>
      </p:sp>
      <p:sp>
        <p:nvSpPr>
          <p:cNvPr id="10" name="TextBox 9">
            <a:extLst>
              <a:ext uri="{FF2B5EF4-FFF2-40B4-BE49-F238E27FC236}">
                <a16:creationId xmlns:a16="http://schemas.microsoft.com/office/drawing/2014/main" id="{FA06447C-1E7A-4ACC-9801-74EB3F0C5700}"/>
              </a:ext>
            </a:extLst>
          </p:cNvPr>
          <p:cNvSpPr txBox="1"/>
          <p:nvPr/>
        </p:nvSpPr>
        <p:spPr>
          <a:xfrm>
            <a:off x="10397787" y="4917656"/>
            <a:ext cx="1455965" cy="461665"/>
          </a:xfrm>
          <a:prstGeom prst="rect">
            <a:avLst/>
          </a:prstGeom>
          <a:noFill/>
        </p:spPr>
        <p:txBody>
          <a:bodyPr wrap="square" rtlCol="0">
            <a:spAutoFit/>
          </a:bodyPr>
          <a:lstStyle/>
          <a:p>
            <a:r>
              <a:rPr lang="en-US" sz="2400" dirty="0">
                <a:solidFill>
                  <a:srgbClr val="002060"/>
                </a:solidFill>
                <a:hlinkClick r:id="rId3" action="ppaction://hlinkfile">
                  <a:extLst>
                    <a:ext uri="{A12FA001-AC4F-418D-AE19-62706E023703}">
                      <ahyp:hlinkClr xmlns:ahyp="http://schemas.microsoft.com/office/drawing/2018/hyperlinkcolor" val="tx"/>
                    </a:ext>
                  </a:extLst>
                </a:hlinkClick>
              </a:rPr>
              <a:t>DATA SET</a:t>
            </a:r>
            <a:endParaRPr lang="en-US" sz="2400" dirty="0">
              <a:solidFill>
                <a:srgbClr val="002060"/>
              </a:solidFill>
            </a:endParaRPr>
          </a:p>
        </p:txBody>
      </p:sp>
      <p:pic>
        <p:nvPicPr>
          <p:cNvPr id="3" name="Picture 2">
            <a:extLst>
              <a:ext uri="{FF2B5EF4-FFF2-40B4-BE49-F238E27FC236}">
                <a16:creationId xmlns:a16="http://schemas.microsoft.com/office/drawing/2014/main" id="{54667FCE-E73D-4863-BECE-83599AD7D97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0672" y="1940344"/>
            <a:ext cx="5125213" cy="2851049"/>
          </a:xfrm>
          <a:prstGeom prst="rect">
            <a:avLst/>
          </a:prstGeom>
        </p:spPr>
      </p:pic>
    </p:spTree>
    <p:extLst>
      <p:ext uri="{BB962C8B-B14F-4D97-AF65-F5344CB8AC3E}">
        <p14:creationId xmlns:p14="http://schemas.microsoft.com/office/powerpoint/2010/main" val="3569051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571500" y="1084216"/>
            <a:ext cx="11201400" cy="4927136"/>
          </a:xfrm>
        </p:spPr>
        <p:txBody>
          <a:bodyPr>
            <a:noAutofit/>
          </a:bodyPr>
          <a:lstStyle/>
          <a:p>
            <a:pPr algn="l">
              <a:lnSpc>
                <a:spcPct val="150000"/>
              </a:lnSpc>
            </a:pPr>
            <a:r>
              <a:rPr lang="en-US" dirty="0"/>
              <a:t>To see if occurrence of earthquakes is a Poisson process or not, we compute the lengths of the interarrival times and check if they are exponentially distributed. </a:t>
            </a:r>
            <a:endParaRPr lang="en-US" sz="2300" dirty="0"/>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961752" y="265668"/>
            <a:ext cx="10268496" cy="81854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(1) (CONT.)</a:t>
            </a:r>
          </a:p>
        </p:txBody>
      </p:sp>
      <p:pic>
        <p:nvPicPr>
          <p:cNvPr id="12" name="Picture 11">
            <a:extLst>
              <a:ext uri="{FF2B5EF4-FFF2-40B4-BE49-F238E27FC236}">
                <a16:creationId xmlns:a16="http://schemas.microsoft.com/office/drawing/2014/main" id="{B28BC3CF-49A8-450C-BD5C-40CF7A15205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8977" y="2422409"/>
            <a:ext cx="6583701" cy="3975203"/>
          </a:xfrm>
          <a:prstGeom prst="rect">
            <a:avLst/>
          </a:prstGeom>
        </p:spPr>
      </p:pic>
      <p:sp>
        <p:nvSpPr>
          <p:cNvPr id="13" name="TextBox 12">
            <a:extLst>
              <a:ext uri="{FF2B5EF4-FFF2-40B4-BE49-F238E27FC236}">
                <a16:creationId xmlns:a16="http://schemas.microsoft.com/office/drawing/2014/main" id="{D3182B67-1E2E-45C2-94C8-6244042E9BC9}"/>
              </a:ext>
            </a:extLst>
          </p:cNvPr>
          <p:cNvSpPr txBox="1"/>
          <p:nvPr/>
        </p:nvSpPr>
        <p:spPr>
          <a:xfrm>
            <a:off x="8273967" y="3756846"/>
            <a:ext cx="1233351"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53</a:t>
            </a:r>
            <a:endParaRPr lang="en-US" dirty="0">
              <a:solidFill>
                <a:schemeClr val="bg1"/>
              </a:solidFill>
            </a:endParaRPr>
          </a:p>
        </p:txBody>
      </p:sp>
    </p:spTree>
    <p:extLst>
      <p:ext uri="{BB962C8B-B14F-4D97-AF65-F5344CB8AC3E}">
        <p14:creationId xmlns:p14="http://schemas.microsoft.com/office/powerpoint/2010/main" val="2455645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98879"/>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APPLICATION OF POISSON PROCESS (1) (CONT.)</a:t>
            </a:r>
          </a:p>
        </p:txBody>
      </p:sp>
      <p:sp>
        <p:nvSpPr>
          <p:cNvPr id="5" name="Rectangle 4">
            <a:extLst>
              <a:ext uri="{FF2B5EF4-FFF2-40B4-BE49-F238E27FC236}">
                <a16:creationId xmlns:a16="http://schemas.microsoft.com/office/drawing/2014/main" id="{6B8F2E14-F912-47D8-9495-C1E850AB87CA}"/>
              </a:ext>
            </a:extLst>
          </p:cNvPr>
          <p:cNvSpPr/>
          <p:nvPr/>
        </p:nvSpPr>
        <p:spPr>
          <a:xfrm>
            <a:off x="774207" y="1514019"/>
            <a:ext cx="8860521" cy="4893647"/>
          </a:xfrm>
          <a:prstGeom prst="rect">
            <a:avLst/>
          </a:prstGeom>
        </p:spPr>
        <p:txBody>
          <a:bodyPr wrap="square">
            <a:spAutoFit/>
          </a:bodyPr>
          <a:lstStyle/>
          <a:p>
            <a:r>
              <a:rPr lang="en-US" sz="2400" dirty="0"/>
              <a:t>Observed Frequencies</a:t>
            </a:r>
          </a:p>
          <a:p>
            <a:r>
              <a:rPr lang="en-US" sz="2400" dirty="0"/>
              <a:t>         1        2          3          4         5          6           7 </a:t>
            </a:r>
          </a:p>
          <a:p>
            <a:r>
              <a:rPr lang="en-US" sz="2400" dirty="0"/>
              <a:t>    342     178      117        49       39       24        42 </a:t>
            </a:r>
          </a:p>
          <a:p>
            <a:endParaRPr lang="en-US" sz="2400" dirty="0"/>
          </a:p>
          <a:p>
            <a:r>
              <a:rPr lang="en-US" sz="2400" dirty="0"/>
              <a:t>Expected Frequencies</a:t>
            </a:r>
          </a:p>
          <a:p>
            <a:r>
              <a:rPr lang="en-US" sz="2400" dirty="0"/>
              <a:t>319.8   190.5   113.5    67.6    40.3    24.0    35.4</a:t>
            </a:r>
          </a:p>
          <a:p>
            <a:r>
              <a:rPr lang="en-US" sz="2400" dirty="0"/>
              <a:t> </a:t>
            </a:r>
          </a:p>
          <a:p>
            <a:r>
              <a:rPr lang="en-US" sz="2400" dirty="0"/>
              <a:t>Chi-squared statistic </a:t>
            </a:r>
          </a:p>
          <a:p>
            <a:r>
              <a:rPr lang="en-US" sz="2400" b="1" dirty="0"/>
              <a:t>8.883823</a:t>
            </a:r>
          </a:p>
          <a:p>
            <a:endParaRPr lang="en-US" sz="2400" dirty="0"/>
          </a:p>
          <a:p>
            <a:r>
              <a:rPr lang="en-US" sz="2400" dirty="0"/>
              <a:t>P-value</a:t>
            </a:r>
          </a:p>
          <a:p>
            <a:r>
              <a:rPr lang="en-US" sz="2400" b="1" dirty="0"/>
              <a:t>0.1137888</a:t>
            </a:r>
            <a:r>
              <a:rPr lang="en-US" sz="2400" dirty="0"/>
              <a:t>  &gt; 0.05, so the interarrival times are exponentially distributed and we conclude that the process is Poisson.</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54</a:t>
            </a:r>
          </a:p>
        </p:txBody>
      </p:sp>
    </p:spTree>
    <p:extLst>
      <p:ext uri="{BB962C8B-B14F-4D97-AF65-F5344CB8AC3E}">
        <p14:creationId xmlns:p14="http://schemas.microsoft.com/office/powerpoint/2010/main" val="695584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571500" y="1260764"/>
            <a:ext cx="11201400" cy="4750588"/>
          </a:xfrm>
        </p:spPr>
        <p:txBody>
          <a:bodyPr>
            <a:noAutofit/>
          </a:bodyPr>
          <a:lstStyle/>
          <a:p>
            <a:pPr algn="l">
              <a:lnSpc>
                <a:spcPct val="150000"/>
              </a:lnSpc>
            </a:pPr>
            <a:r>
              <a:rPr lang="en-US" sz="2600" dirty="0"/>
              <a:t>The National Geophysical Data Center's website</a:t>
            </a:r>
          </a:p>
          <a:p>
            <a:pPr algn="l">
              <a:lnSpc>
                <a:spcPct val="150000"/>
              </a:lnSpc>
            </a:pPr>
            <a:r>
              <a:rPr lang="en-US" sz="2600" dirty="0"/>
              <a:t> </a:t>
            </a:r>
            <a:r>
              <a:rPr lang="en-US" sz="2600" b="1" i="1" dirty="0"/>
              <a:t>https://www.ngdc.noaa.gov/hazel/view/hazards/volcano/event-search/</a:t>
            </a:r>
          </a:p>
          <a:p>
            <a:pPr algn="l">
              <a:lnSpc>
                <a:spcPct val="150000"/>
              </a:lnSpc>
            </a:pPr>
            <a:r>
              <a:rPr lang="en-US" sz="2600" dirty="0"/>
              <a:t>provides access to the Global Significant Volcanic Eruptions Database. Use the data set “volcanoesdata.csv” to verify that volcanic eruptions in the past 100 years can be modeled as a Poisson process.</a:t>
            </a: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571500" y="309477"/>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POISSON PROCESS: EXERCISE (1)</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55</a:t>
            </a:r>
            <a:endParaRPr lang="en-US" dirty="0">
              <a:solidFill>
                <a:schemeClr val="bg1"/>
              </a:solidFill>
            </a:endParaRPr>
          </a:p>
        </p:txBody>
      </p:sp>
      <p:sp>
        <p:nvSpPr>
          <p:cNvPr id="9" name="TextBox 8">
            <a:extLst>
              <a:ext uri="{FF2B5EF4-FFF2-40B4-BE49-F238E27FC236}">
                <a16:creationId xmlns:a16="http://schemas.microsoft.com/office/drawing/2014/main" id="{4D033B64-0535-47F9-B554-BAAB177241C5}"/>
              </a:ext>
            </a:extLst>
          </p:cNvPr>
          <p:cNvSpPr txBox="1"/>
          <p:nvPr/>
        </p:nvSpPr>
        <p:spPr>
          <a:xfrm>
            <a:off x="5881404" y="4772461"/>
            <a:ext cx="1455965" cy="461665"/>
          </a:xfrm>
          <a:prstGeom prst="rect">
            <a:avLst/>
          </a:prstGeom>
          <a:noFill/>
        </p:spPr>
        <p:txBody>
          <a:bodyPr wrap="square" rtlCol="0">
            <a:spAutoFit/>
          </a:bodyPr>
          <a:lstStyle/>
          <a:p>
            <a:r>
              <a:rPr lang="en-US" sz="2400" dirty="0">
                <a:solidFill>
                  <a:srgbClr val="002060"/>
                </a:solidFill>
                <a:hlinkClick r:id="rId3" action="ppaction://hlinkfile">
                  <a:extLst>
                    <a:ext uri="{A12FA001-AC4F-418D-AE19-62706E023703}">
                      <ahyp:hlinkClr xmlns:ahyp="http://schemas.microsoft.com/office/drawing/2018/hyperlinkcolor" val="tx"/>
                    </a:ext>
                  </a:extLst>
                </a:hlinkClick>
              </a:rPr>
              <a:t>DATA SET</a:t>
            </a:r>
            <a:endParaRPr lang="en-US" sz="2400" dirty="0">
              <a:solidFill>
                <a:srgbClr val="002060"/>
              </a:solidFill>
            </a:endParaRPr>
          </a:p>
        </p:txBody>
      </p:sp>
    </p:spTree>
    <p:extLst>
      <p:ext uri="{BB962C8B-B14F-4D97-AF65-F5344CB8AC3E}">
        <p14:creationId xmlns:p14="http://schemas.microsoft.com/office/powerpoint/2010/main" val="1123402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36472"/>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POISSON PROCESS: EXERCISE (1) SOLUTION</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56</a:t>
            </a:r>
          </a:p>
        </p:txBody>
      </p:sp>
      <p:pic>
        <p:nvPicPr>
          <p:cNvPr id="3" name="Picture 2">
            <a:extLst>
              <a:ext uri="{FF2B5EF4-FFF2-40B4-BE49-F238E27FC236}">
                <a16:creationId xmlns:a16="http://schemas.microsoft.com/office/drawing/2014/main" id="{9A14FCD4-CB82-472C-A2ED-29D091AE6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07" y="1125085"/>
            <a:ext cx="7623467" cy="5533018"/>
          </a:xfrm>
          <a:prstGeom prst="rect">
            <a:avLst/>
          </a:prstGeom>
        </p:spPr>
      </p:pic>
      <p:sp>
        <p:nvSpPr>
          <p:cNvPr id="9" name="TextBox 8">
            <a:extLst>
              <a:ext uri="{FF2B5EF4-FFF2-40B4-BE49-F238E27FC236}">
                <a16:creationId xmlns:a16="http://schemas.microsoft.com/office/drawing/2014/main" id="{55123ECF-263E-4306-B81A-8828F8F61401}"/>
              </a:ext>
            </a:extLst>
          </p:cNvPr>
          <p:cNvSpPr txBox="1"/>
          <p:nvPr/>
        </p:nvSpPr>
        <p:spPr>
          <a:xfrm>
            <a:off x="8651919" y="3198167"/>
            <a:ext cx="1233351" cy="461665"/>
          </a:xfrm>
          <a:prstGeom prst="rect">
            <a:avLst/>
          </a:prstGeom>
          <a:noFill/>
        </p:spPr>
        <p:txBody>
          <a:bodyPr wrap="square" rtlCol="0">
            <a:spAutoFit/>
          </a:bodyPr>
          <a:lstStyle/>
          <a:p>
            <a:r>
              <a:rPr lang="en-US" sz="2400" dirty="0">
                <a:solidFill>
                  <a:srgbClr val="0070C0"/>
                </a:solidFill>
                <a:hlinkClick r:id="rId4"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2956305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961752" y="254245"/>
            <a:ext cx="10268496"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POISSON PROCESS: EXERCISE (1) SOLUTION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57</a:t>
            </a:r>
            <a:endParaRPr lang="en-US" dirty="0">
              <a:solidFill>
                <a:schemeClr val="bg1"/>
              </a:solidFill>
            </a:endParaRPr>
          </a:p>
        </p:txBody>
      </p:sp>
      <p:pic>
        <p:nvPicPr>
          <p:cNvPr id="3" name="Picture 2">
            <a:extLst>
              <a:ext uri="{FF2B5EF4-FFF2-40B4-BE49-F238E27FC236}">
                <a16:creationId xmlns:a16="http://schemas.microsoft.com/office/drawing/2014/main" id="{EE402613-CDB9-4B69-A67C-8A7BC295C5A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4843" y="1273565"/>
            <a:ext cx="5921253" cy="4099915"/>
          </a:xfrm>
          <a:prstGeom prst="rect">
            <a:avLst/>
          </a:prstGeom>
        </p:spPr>
      </p:pic>
      <p:sp>
        <p:nvSpPr>
          <p:cNvPr id="10" name="Rectangle 9">
            <a:extLst>
              <a:ext uri="{FF2B5EF4-FFF2-40B4-BE49-F238E27FC236}">
                <a16:creationId xmlns:a16="http://schemas.microsoft.com/office/drawing/2014/main" id="{E6E54039-EA1B-445C-9033-BCD8AE6DDF34}"/>
              </a:ext>
            </a:extLst>
          </p:cNvPr>
          <p:cNvSpPr/>
          <p:nvPr/>
        </p:nvSpPr>
        <p:spPr>
          <a:xfrm>
            <a:off x="404948" y="1514019"/>
            <a:ext cx="8860521" cy="4893647"/>
          </a:xfrm>
          <a:prstGeom prst="rect">
            <a:avLst/>
          </a:prstGeom>
        </p:spPr>
        <p:txBody>
          <a:bodyPr wrap="square">
            <a:spAutoFit/>
          </a:bodyPr>
          <a:lstStyle/>
          <a:p>
            <a:r>
              <a:rPr lang="en-US" sz="2400" dirty="0"/>
              <a:t>Observed Frequencies</a:t>
            </a:r>
          </a:p>
          <a:p>
            <a:r>
              <a:rPr lang="en-US" sz="2400" dirty="0"/>
              <a:t>    1          2         3         4         5           6          7 </a:t>
            </a:r>
          </a:p>
          <a:p>
            <a:r>
              <a:rPr lang="en-US" sz="2400" dirty="0"/>
              <a:t>  96       66        95       43       29        13        34 </a:t>
            </a:r>
          </a:p>
          <a:p>
            <a:endParaRPr lang="en-US" sz="2400" dirty="0"/>
          </a:p>
          <a:p>
            <a:r>
              <a:rPr lang="en-US" sz="2400" dirty="0"/>
              <a:t>Expected Frequencies</a:t>
            </a:r>
          </a:p>
          <a:p>
            <a:r>
              <a:rPr lang="en-US" sz="2400" dirty="0"/>
              <a:t>84.3   65.4    90.1    54.2    32.6    19.6     29.7</a:t>
            </a:r>
          </a:p>
          <a:p>
            <a:r>
              <a:rPr lang="en-US" sz="2400" dirty="0"/>
              <a:t> </a:t>
            </a:r>
          </a:p>
          <a:p>
            <a:r>
              <a:rPr lang="en-US" sz="2400" dirty="0"/>
              <a:t>Chi-squared statistic </a:t>
            </a:r>
          </a:p>
          <a:p>
            <a:r>
              <a:rPr lang="en-US" sz="2400" b="1" dirty="0"/>
              <a:t>7.492589</a:t>
            </a:r>
          </a:p>
          <a:p>
            <a:endParaRPr lang="en-US" sz="2400" dirty="0"/>
          </a:p>
          <a:p>
            <a:r>
              <a:rPr lang="en-US" sz="2400" dirty="0"/>
              <a:t>P-value</a:t>
            </a:r>
          </a:p>
          <a:p>
            <a:r>
              <a:rPr lang="en-US" sz="2400" b="1" dirty="0"/>
              <a:t>0.1865064</a:t>
            </a:r>
            <a:r>
              <a:rPr lang="en-US" sz="2400" dirty="0"/>
              <a:t>  &gt; 0.05, the interarrival times are exponentially distributed and we conclude that the process is Poisson.</a:t>
            </a:r>
          </a:p>
        </p:txBody>
      </p:sp>
    </p:spTree>
    <p:extLst>
      <p:ext uri="{BB962C8B-B14F-4D97-AF65-F5344CB8AC3E}">
        <p14:creationId xmlns:p14="http://schemas.microsoft.com/office/powerpoint/2010/main" val="2335864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57469"/>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APPLICATION OF POISSON PROCESS (2)</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58</a:t>
            </a:r>
          </a:p>
        </p:txBody>
      </p:sp>
      <mc:AlternateContent xmlns:mc="http://schemas.openxmlformats.org/markup-compatibility/2006" xmlns:a14="http://schemas.microsoft.com/office/drawing/2010/main">
        <mc:Choice Requires="a14">
          <p:sp>
            <p:nvSpPr>
              <p:cNvPr id="10" name="Subtitle 4">
                <a:extLst>
                  <a:ext uri="{FF2B5EF4-FFF2-40B4-BE49-F238E27FC236}">
                    <a16:creationId xmlns:a16="http://schemas.microsoft.com/office/drawing/2014/main" id="{CD8704CF-5A0F-4C4B-BA20-137D84BFE5A2}"/>
                  </a:ext>
                </a:extLst>
              </p:cNvPr>
              <p:cNvSpPr>
                <a:spLocks noGrp="1"/>
              </p:cNvSpPr>
              <p:nvPr>
                <p:ph type="subTitle" idx="1"/>
              </p:nvPr>
            </p:nvSpPr>
            <p:spPr>
              <a:xfrm>
                <a:off x="694793" y="1382554"/>
                <a:ext cx="10299479" cy="4710188"/>
              </a:xfrm>
            </p:spPr>
            <p:txBody>
              <a:bodyPr>
                <a:noAutofit/>
              </a:bodyPr>
              <a:lstStyle/>
              <a:p>
                <a:pPr algn="l">
                  <a:lnSpc>
                    <a:spcPct val="150000"/>
                  </a:lnSpc>
                </a:pPr>
                <a:r>
                  <a:rPr lang="en-US" sz="2600" dirty="0"/>
                  <a:t>In sports analytics, a Poisson process is used to model the process of goal scoring in a game. Consider a team game where players score only one point at a time, for instance, ice hockey. Suppose the points scored by team </a:t>
                </a:r>
                <a14:m>
                  <m:oMath xmlns:m="http://schemas.openxmlformats.org/officeDocument/2006/math">
                    <m:r>
                      <a:rPr lang="en-US" sz="2600" i="1" dirty="0" smtClean="0">
                        <a:latin typeface="Cambria Math" panose="02040503050406030204" pitchFamily="18" charset="0"/>
                      </a:rPr>
                      <m:t>𝐴</m:t>
                    </m:r>
                  </m:oMath>
                </a14:m>
                <a:r>
                  <a:rPr lang="en-US" sz="2600" dirty="0"/>
                  <a:t> follow a Poisson process </a:t>
                </a:r>
                <a14:m>
                  <m:oMath xmlns:m="http://schemas.openxmlformats.org/officeDocument/2006/math">
                    <m:d>
                      <m:dPr>
                        <m:begChr m:val="{"/>
                        <m:endChr m:val="}"/>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𝑁</m:t>
                            </m:r>
                          </m:e>
                          <m:sub>
                            <m:r>
                              <a:rPr lang="en-US" sz="2600" b="0" i="1" smtClean="0">
                                <a:latin typeface="Cambria Math" panose="02040503050406030204" pitchFamily="18" charset="0"/>
                              </a:rPr>
                              <m:t>𝐴</m:t>
                            </m:r>
                          </m:sub>
                        </m:sSub>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  </m:t>
                        </m:r>
                        <m:r>
                          <a:rPr lang="en-US" sz="2600" b="0" i="1" smtClean="0">
                            <a:latin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≥0</m:t>
                        </m:r>
                      </m:e>
                    </m:d>
                  </m:oMath>
                </a14:m>
                <a:r>
                  <a:rPr lang="en-US" sz="2600" dirty="0"/>
                  <a:t> with rate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rPr>
                          <m:t>𝐴</m:t>
                        </m:r>
                      </m:sub>
                    </m:sSub>
                  </m:oMath>
                </a14:m>
                <a:r>
                  <a:rPr lang="en-US" sz="2600" dirty="0"/>
                  <a:t>, and points scored by team</a:t>
                </a:r>
                <a14:m>
                  <m:oMath xmlns:m="http://schemas.openxmlformats.org/officeDocument/2006/math">
                    <m:r>
                      <a:rPr lang="en-US" sz="2600" i="1" dirty="0" smtClean="0">
                        <a:latin typeface="Cambria Math" panose="02040503050406030204" pitchFamily="18" charset="0"/>
                      </a:rPr>
                      <m:t> </m:t>
                    </m:r>
                    <m:r>
                      <a:rPr lang="en-US" sz="2600" i="1" dirty="0" smtClean="0">
                        <a:latin typeface="Cambria Math" panose="02040503050406030204" pitchFamily="18" charset="0"/>
                      </a:rPr>
                      <m:t>𝐵</m:t>
                    </m:r>
                    <m:r>
                      <a:rPr lang="en-US" sz="2600" i="1" dirty="0" smtClean="0">
                        <a:latin typeface="Cambria Math" panose="02040503050406030204" pitchFamily="18" charset="0"/>
                      </a:rPr>
                      <m:t> </m:t>
                    </m:r>
                  </m:oMath>
                </a14:m>
                <a:r>
                  <a:rPr lang="en-US" sz="2600" dirty="0"/>
                  <a:t>are governed by a Poisson process </a:t>
                </a:r>
                <a14:m>
                  <m:oMath xmlns:m="http://schemas.openxmlformats.org/officeDocument/2006/math">
                    <m:d>
                      <m:dPr>
                        <m:begChr m:val="{"/>
                        <m:endChr m:val="}"/>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𝑁</m:t>
                            </m:r>
                          </m:e>
                          <m:sub>
                            <m:r>
                              <a:rPr lang="en-US" sz="2600" b="0" i="1" smtClean="0">
                                <a:latin typeface="Cambria Math" panose="02040503050406030204" pitchFamily="18" charset="0"/>
                              </a:rPr>
                              <m:t>𝐵</m:t>
                            </m:r>
                          </m:sub>
                        </m:sSub>
                        <m:d>
                          <m:dPr>
                            <m:ctrlPr>
                              <a:rPr lang="en-US" sz="2600" i="1">
                                <a:latin typeface="Cambria Math" panose="02040503050406030204" pitchFamily="18" charset="0"/>
                              </a:rPr>
                            </m:ctrlPr>
                          </m:dPr>
                          <m:e>
                            <m:r>
                              <a:rPr lang="en-US" sz="2600" i="1">
                                <a:latin typeface="Cambria Math" panose="02040503050406030204" pitchFamily="18" charset="0"/>
                              </a:rPr>
                              <m:t>𝑡</m:t>
                            </m:r>
                          </m:e>
                        </m:d>
                        <m:r>
                          <a:rPr lang="en-US" sz="2600" i="1">
                            <a:latin typeface="Cambria Math" panose="02040503050406030204" pitchFamily="18" charset="0"/>
                          </a:rPr>
                          <m:t>,  </m:t>
                        </m:r>
                        <m:r>
                          <a:rPr lang="en-US" sz="2600" i="1">
                            <a:latin typeface="Cambria Math" panose="02040503050406030204" pitchFamily="18" charset="0"/>
                          </a:rPr>
                          <m:t>𝑡</m:t>
                        </m:r>
                        <m:r>
                          <a:rPr lang="en-US" sz="2600" i="1">
                            <a:latin typeface="Cambria Math" panose="02040503050406030204" pitchFamily="18" charset="0"/>
                            <a:ea typeface="Cambria Math" panose="02040503050406030204" pitchFamily="18" charset="0"/>
                          </a:rPr>
                          <m:t>≥0</m:t>
                        </m:r>
                      </m:e>
                    </m:d>
                  </m:oMath>
                </a14:m>
                <a:r>
                  <a:rPr lang="en-US" sz="2600" dirty="0"/>
                  <a:t> with parameter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𝐵</m:t>
                        </m:r>
                      </m:sub>
                    </m:sSub>
                  </m:oMath>
                </a14:m>
                <a:r>
                  <a:rPr lang="en-US" sz="2600" dirty="0"/>
                  <a:t>.  Assuming the two processes are independent, we can derive some interesting results.</a:t>
                </a:r>
              </a:p>
            </p:txBody>
          </p:sp>
        </mc:Choice>
        <mc:Fallback xmlns="">
          <p:sp>
            <p:nvSpPr>
              <p:cNvPr id="10" name="Subtitle 4">
                <a:extLst>
                  <a:ext uri="{FF2B5EF4-FFF2-40B4-BE49-F238E27FC236}">
                    <a16:creationId xmlns:a16="http://schemas.microsoft.com/office/drawing/2014/main" id="{CD8704CF-5A0F-4C4B-BA20-137D84BFE5A2}"/>
                  </a:ext>
                </a:extLst>
              </p:cNvPr>
              <p:cNvSpPr>
                <a:spLocks noGrp="1" noRot="1" noChangeAspect="1" noMove="1" noResize="1" noEditPoints="1" noAdjustHandles="1" noChangeArrowheads="1" noChangeShapeType="1" noTextEdit="1"/>
              </p:cNvSpPr>
              <p:nvPr>
                <p:ph type="subTitle" idx="1"/>
              </p:nvPr>
            </p:nvSpPr>
            <p:spPr>
              <a:xfrm>
                <a:off x="694793" y="1382554"/>
                <a:ext cx="10299479" cy="4710188"/>
              </a:xfrm>
              <a:blipFill>
                <a:blip r:embed="rId3"/>
                <a:stretch>
                  <a:fillRect l="-1065" r="-1420"/>
                </a:stretch>
              </a:blipFill>
            </p:spPr>
            <p:txBody>
              <a:bodyPr/>
              <a:lstStyle/>
              <a:p>
                <a:r>
                  <a:rPr lang="en-US">
                    <a:noFill/>
                  </a:rPr>
                  <a:t> </a:t>
                </a:r>
              </a:p>
            </p:txBody>
          </p:sp>
        </mc:Fallback>
      </mc:AlternateContent>
    </p:spTree>
    <p:extLst>
      <p:ext uri="{BB962C8B-B14F-4D97-AF65-F5344CB8AC3E}">
        <p14:creationId xmlns:p14="http://schemas.microsoft.com/office/powerpoint/2010/main" val="2261245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56449" y="355984"/>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59</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94793" y="1301686"/>
                <a:ext cx="10817757" cy="4918210"/>
              </a:xfrm>
            </p:spPr>
            <p:txBody>
              <a:bodyPr>
                <a:noAutofit/>
              </a:bodyPr>
              <a:lstStyle/>
              <a:p>
                <a:pPr marL="457200" indent="-457200" algn="l">
                  <a:lnSpc>
                    <a:spcPct val="150000"/>
                  </a:lnSpc>
                  <a:buAutoNum type="arabicPeriod"/>
                </a:pPr>
                <a:r>
                  <a:rPr lang="en-US" dirty="0"/>
                  <a:t>We can find the probability that one team scores ahead of the other team. Denote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sz="2300" dirty="0"/>
                  <a:t> and </a:t>
                </a:r>
                <a14:m>
                  <m:oMath xmlns:m="http://schemas.openxmlformats.org/officeDocument/2006/math">
                    <m:sSub>
                      <m:sSubPr>
                        <m:ctrlPr>
                          <a:rPr lang="en-US" sz="2300" i="1" smtClean="0">
                            <a:latin typeface="Cambria Math" panose="02040503050406030204" pitchFamily="18" charset="0"/>
                          </a:rPr>
                        </m:ctrlPr>
                      </m:sSubPr>
                      <m:e>
                        <m:r>
                          <a:rPr lang="en-US" sz="2300" b="0" i="1" smtClean="0">
                            <a:latin typeface="Cambria Math" panose="02040503050406030204" pitchFamily="18" charset="0"/>
                          </a:rPr>
                          <m:t>𝑇</m:t>
                        </m:r>
                      </m:e>
                      <m:sub>
                        <m:r>
                          <a:rPr lang="en-US" sz="2300" b="0" i="1" smtClean="0">
                            <a:latin typeface="Cambria Math" panose="02040503050406030204" pitchFamily="18" charset="0"/>
                          </a:rPr>
                          <m:t>𝐵</m:t>
                        </m:r>
                      </m:sub>
                    </m:sSub>
                  </m:oMath>
                </a14:m>
                <a:r>
                  <a:rPr lang="en-US" sz="2300" dirty="0"/>
                  <a:t> </a:t>
                </a:r>
                <a:r>
                  <a:rPr lang="en-US" dirty="0"/>
                  <a:t>the respective interarrival times. We know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𝐴</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are independent and exponentially distributed with parameters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𝐵</m:t>
                        </m:r>
                      </m:sub>
                    </m:sSub>
                  </m:oMath>
                </a14:m>
                <a:r>
                  <a:rPr lang="en-US" dirty="0"/>
                  <a:t>, respectively. We write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𝑡𝑒𝑎𝑚</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𝑠𝑐𝑜𝑟𝑒𝑠</m:t>
                        </m:r>
                        <m:r>
                          <a:rPr lang="en-US" b="0" i="1" smtClean="0">
                            <a:latin typeface="Cambria Math" panose="02040503050406030204" pitchFamily="18" charset="0"/>
                          </a:rPr>
                          <m:t> </m:t>
                        </m:r>
                        <m:r>
                          <a:rPr lang="en-US" b="0" i="1" smtClean="0">
                            <a:latin typeface="Cambria Math" panose="02040503050406030204" pitchFamily="18" charset="0"/>
                          </a:rPr>
                          <m:t>𝑏𝑒𝑓𝑜𝑟𝑒</m:t>
                        </m:r>
                        <m:r>
                          <a:rPr lang="en-US" b="0" i="1" smtClean="0">
                            <a:latin typeface="Cambria Math" panose="02040503050406030204" pitchFamily="18" charset="0"/>
                          </a:rPr>
                          <m:t> </m:t>
                        </m:r>
                        <m:r>
                          <a:rPr lang="en-US" b="0" i="1" smtClean="0">
                            <a:latin typeface="Cambria Math" panose="02040503050406030204" pitchFamily="18" charset="0"/>
                          </a:rPr>
                          <m:t>𝑡𝑒𝑎𝑚</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p>
                          <m:sSupPr>
                            <m:ctrlPr>
                              <a:rPr lang="en-US" b="0"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r>
                              <a:rPr lang="en-US" b="0" i="1" smtClean="0">
                                <a:latin typeface="Cambria Math" panose="02040503050406030204" pitchFamily="18" charset="0"/>
                              </a:rPr>
                              <m:t>𝑡</m:t>
                            </m:r>
                          </m:sup>
                        </m:sSup>
                        <m:r>
                          <a:rPr lang="en-US" b="0" i="1" smtClean="0">
                            <a:latin typeface="Cambria Math" panose="02040503050406030204" pitchFamily="18" charset="0"/>
                          </a:rPr>
                          <m:t>𝑑𝑡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𝐵</m:t>
                                </m:r>
                              </m:sub>
                            </m:sSub>
                          </m:den>
                        </m:f>
                        <m:r>
                          <a:rPr lang="en-US" b="0" i="1" smtClean="0">
                            <a:latin typeface="Cambria Math" panose="02040503050406030204" pitchFamily="18" charset="0"/>
                          </a:rPr>
                          <m:t>.</m:t>
                        </m:r>
                      </m:e>
                    </m:nary>
                  </m:oMath>
                </a14:m>
                <a:r>
                  <a:rPr lang="en-US" dirty="0"/>
                  <a:t> Now switching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r>
                      <a:rPr lang="en-US" b="0" i="0" smtClean="0">
                        <a:latin typeface="Cambria Math" panose="02040503050406030204" pitchFamily="18" charset="0"/>
                      </a:rPr>
                      <m:t>,</m:t>
                    </m:r>
                  </m:oMath>
                </a14:m>
                <a:r>
                  <a:rPr lang="en-US" dirty="0"/>
                  <a:t> we get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b="0" i="1" smtClean="0">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𝑠𝑐𝑜𝑟𝑒𝑠</m:t>
                        </m:r>
                        <m:r>
                          <a:rPr lang="en-US" i="1">
                            <a:latin typeface="Cambria Math" panose="02040503050406030204" pitchFamily="18" charset="0"/>
                          </a:rPr>
                          <m:t> </m:t>
                        </m:r>
                        <m:r>
                          <a:rPr lang="en-US" i="1">
                            <a:latin typeface="Cambria Math" panose="02040503050406030204" pitchFamily="18" charset="0"/>
                          </a:rPr>
                          <m:t>𝑏𝑒𝑓𝑜𝑟𝑒</m:t>
                        </m:r>
                        <m:r>
                          <a:rPr lang="en-US" i="1">
                            <a:latin typeface="Cambria Math" panose="02040503050406030204" pitchFamily="18" charset="0"/>
                          </a:rPr>
                          <m:t> </m:t>
                        </m:r>
                        <m:r>
                          <a:rPr lang="en-US" i="1">
                            <a:latin typeface="Cambria Math" panose="02040503050406030204" pitchFamily="18" charset="0"/>
                          </a:rPr>
                          <m:t>𝑡𝑒𝑎𝑚</m:t>
                        </m:r>
                        <m:r>
                          <a:rPr lang="en-US" i="1">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𝐵</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𝐴</m:t>
                            </m:r>
                          </m:sub>
                        </m:sSub>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𝐵</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den>
                    </m:f>
                  </m:oMath>
                </a14:m>
                <a:r>
                  <a:rPr lang="en-US" dirty="0"/>
                  <a:t>.</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694793" y="1301686"/>
                <a:ext cx="10817757" cy="4918210"/>
              </a:xfrm>
              <a:blipFill>
                <a:blip r:embed="rId3"/>
                <a:stretch>
                  <a:fillRect l="-901" r="-1183"/>
                </a:stretch>
              </a:blipFill>
            </p:spPr>
            <p:txBody>
              <a:bodyPr/>
              <a:lstStyle/>
              <a:p>
                <a:r>
                  <a:rPr lang="en-US">
                    <a:noFill/>
                  </a:rPr>
                  <a:t> </a:t>
                </a:r>
              </a:p>
            </p:txBody>
          </p:sp>
        </mc:Fallback>
      </mc:AlternateContent>
    </p:spTree>
    <p:extLst>
      <p:ext uri="{BB962C8B-B14F-4D97-AF65-F5344CB8AC3E}">
        <p14:creationId xmlns:p14="http://schemas.microsoft.com/office/powerpoint/2010/main" val="3472857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016000" y="393700"/>
            <a:ext cx="10020300" cy="693737"/>
          </a:xfrm>
        </p:spPr>
        <p:txBody>
          <a:bodyPr>
            <a:normAutofit fontScale="90000"/>
          </a:bodyPr>
          <a:lstStyle/>
          <a:p>
            <a:r>
              <a:rPr lang="en-US" dirty="0"/>
              <a:t>Example of Markov Chain (Cont.)</a:t>
            </a:r>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a:t>
            </a:r>
            <a:endParaRPr lang="en-US" dirty="0">
              <a:solidFill>
                <a:schemeClr val="bg1"/>
              </a:solidFill>
            </a:endParaRPr>
          </a:p>
        </p:txBody>
      </p:sp>
      <p:pic>
        <p:nvPicPr>
          <p:cNvPr id="5" name="Picture 4">
            <a:extLst>
              <a:ext uri="{FF2B5EF4-FFF2-40B4-BE49-F238E27FC236}">
                <a16:creationId xmlns:a16="http://schemas.microsoft.com/office/drawing/2014/main" id="{CB7C29D0-2B1D-4BA9-81D5-C6EAF3FBBC7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5699" y="919495"/>
            <a:ext cx="8308341" cy="5303505"/>
          </a:xfrm>
          <a:prstGeom prst="rect">
            <a:avLst/>
          </a:prstGeom>
        </p:spPr>
      </p:pic>
      <p:sp>
        <p:nvSpPr>
          <p:cNvPr id="4" name="Rectangle 3">
            <a:extLst>
              <a:ext uri="{FF2B5EF4-FFF2-40B4-BE49-F238E27FC236}">
                <a16:creationId xmlns:a16="http://schemas.microsoft.com/office/drawing/2014/main" id="{7F95E5D4-252C-458F-93BD-41E56DCF8346}"/>
              </a:ext>
            </a:extLst>
          </p:cNvPr>
          <p:cNvSpPr/>
          <p:nvPr/>
        </p:nvSpPr>
        <p:spPr>
          <a:xfrm>
            <a:off x="9464040" y="2116574"/>
            <a:ext cx="1348716" cy="492443"/>
          </a:xfrm>
          <a:prstGeom prst="rect">
            <a:avLst/>
          </a:prstGeom>
        </p:spPr>
        <p:txBody>
          <a:bodyPr wrap="square">
            <a:spAutoFit/>
          </a:bodyPr>
          <a:lstStyle/>
          <a:p>
            <a:r>
              <a:rPr lang="en-US" sz="2600" b="1" dirty="0">
                <a:solidFill>
                  <a:srgbClr val="002060"/>
                </a:solidFill>
                <a:hlinkClick r:id="rId4" action="ppaction://hlinkfile"/>
              </a:rPr>
              <a:t>R CODE</a:t>
            </a:r>
            <a:endParaRPr lang="en-US" sz="2600" b="1" dirty="0">
              <a:solidFill>
                <a:srgbClr val="002060"/>
              </a:solidFill>
            </a:endParaRPr>
          </a:p>
        </p:txBody>
      </p:sp>
    </p:spTree>
    <p:extLst>
      <p:ext uri="{BB962C8B-B14F-4D97-AF65-F5344CB8AC3E}">
        <p14:creationId xmlns:p14="http://schemas.microsoft.com/office/powerpoint/2010/main" val="1782761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36472"/>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APPLICATION OF POISSON PROCESS (2) (CONT.)</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60</a:t>
            </a:r>
          </a:p>
        </p:txBody>
      </p:sp>
      <mc:AlternateContent xmlns:mc="http://schemas.openxmlformats.org/markup-compatibility/2006" xmlns:a14="http://schemas.microsoft.com/office/drawing/2010/main">
        <mc:Choice Requires="a14">
          <p:sp>
            <p:nvSpPr>
              <p:cNvPr id="10" name="Subtitle 4">
                <a:extLst>
                  <a:ext uri="{FF2B5EF4-FFF2-40B4-BE49-F238E27FC236}">
                    <a16:creationId xmlns:a16="http://schemas.microsoft.com/office/drawing/2014/main" id="{CD8704CF-5A0F-4C4B-BA20-137D84BFE5A2}"/>
                  </a:ext>
                </a:extLst>
              </p:cNvPr>
              <p:cNvSpPr>
                <a:spLocks noGrp="1"/>
              </p:cNvSpPr>
              <p:nvPr>
                <p:ph type="subTitle" idx="1"/>
              </p:nvPr>
            </p:nvSpPr>
            <p:spPr>
              <a:xfrm>
                <a:off x="694793" y="1361557"/>
                <a:ext cx="10299479" cy="4731185"/>
              </a:xfrm>
            </p:spPr>
            <p:txBody>
              <a:bodyPr>
                <a:noAutofit/>
              </a:bodyPr>
              <a:lstStyle/>
              <a:p>
                <a:pPr algn="l"/>
                <a:r>
                  <a:rPr lang="en-US" dirty="0"/>
                  <a:t>To see how it works with numbers, suppose team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scores, on average, every</a:t>
                </a:r>
              </a:p>
              <a:p>
                <a:pPr algn="l"/>
                <a:r>
                  <a:rPr lang="en-US" dirty="0"/>
                  <a:t>10 minutes, and team </a:t>
                </a:r>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rPr>
                      <m:t> </m:t>
                    </m:r>
                  </m:oMath>
                </a14:m>
                <a:r>
                  <a:rPr lang="en-US" dirty="0"/>
                  <a:t>scores every 12 minutes, on average. Then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r>
                      <a:rPr lang="en-US" b="0" i="1" smtClean="0">
                        <a:latin typeface="Cambria Math" panose="02040503050406030204" pitchFamily="18" charset="0"/>
                      </a:rPr>
                      <m:t>=0.1</m:t>
                    </m:r>
                  </m:oMath>
                </a14:m>
                <a:r>
                  <a:rPr lang="en-US" sz="2300" dirty="0"/>
                  <a:t> goal per minute, and</a:t>
                </a:r>
                <a:r>
                  <a:rPr lang="en-US" sz="200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b="0" i="1" smtClean="0">
                            <a:latin typeface="Cambria Math" panose="02040503050406030204" pitchFamily="18" charset="0"/>
                          </a:rPr>
                          <m:t>2</m:t>
                        </m:r>
                      </m:den>
                    </m:f>
                    <m:r>
                      <a:rPr lang="en-US" i="1">
                        <a:latin typeface="Cambria Math" panose="02040503050406030204" pitchFamily="18" charset="0"/>
                      </a:rPr>
                      <m:t>=0.</m:t>
                    </m:r>
                    <m:r>
                      <a:rPr lang="en-US" b="0" i="1" smtClean="0">
                        <a:latin typeface="Cambria Math" panose="02040503050406030204" pitchFamily="18" charset="0"/>
                      </a:rPr>
                      <m:t>083</m:t>
                    </m:r>
                  </m:oMath>
                </a14:m>
                <a:r>
                  <a:rPr lang="en-US" dirty="0"/>
                  <a:t> goals per minute. Thus,</a:t>
                </a:r>
              </a:p>
              <a:p>
                <a:pPr algn="l"/>
                <a:endParaRPr lang="en-US" dirty="0"/>
              </a:p>
              <a:p>
                <a:pPr algn="l"/>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𝑠𝑐𝑜𝑟𝑒𝑠</m:t>
                          </m:r>
                          <m:r>
                            <a:rPr lang="en-US" i="1">
                              <a:latin typeface="Cambria Math" panose="02040503050406030204" pitchFamily="18" charset="0"/>
                            </a:rPr>
                            <m:t> </m:t>
                          </m:r>
                          <m:r>
                            <a:rPr lang="en-US" i="1">
                              <a:latin typeface="Cambria Math" panose="02040503050406030204" pitchFamily="18" charset="0"/>
                            </a:rPr>
                            <m:t>𝑏𝑒𝑓𝑜𝑟𝑒</m:t>
                          </m:r>
                          <m:r>
                            <a:rPr lang="en-US" i="1">
                              <a:latin typeface="Cambria Math" panose="02040503050406030204" pitchFamily="18" charset="0"/>
                            </a:rPr>
                            <m:t> </m:t>
                          </m:r>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𝐵</m:t>
                          </m:r>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1/10</m:t>
                          </m:r>
                        </m:num>
                        <m:den>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den>
                      </m:f>
                      <m:r>
                        <a:rPr lang="en-US" b="0" i="1" smtClean="0">
                          <a:latin typeface="Cambria Math" panose="02040503050406030204" pitchFamily="18" charset="0"/>
                        </a:rPr>
                        <m:t>=0.545, </m:t>
                      </m:r>
                    </m:oMath>
                  </m:oMathPara>
                </a14:m>
                <a:endParaRPr lang="en-US" dirty="0"/>
              </a:p>
              <a:p>
                <a:pPr algn="l"/>
                <a:r>
                  <a:rPr lang="en-US" dirty="0"/>
                  <a:t>and </a:t>
                </a:r>
              </a:p>
              <a:p>
                <a:pPr algn="l"/>
                <a:endParaRPr lang="en-US" dirty="0"/>
              </a:p>
              <a:p>
                <a:pPr algn="l"/>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𝑠𝑐𝑜𝑟𝑒𝑠</m:t>
                          </m:r>
                          <m:r>
                            <a:rPr lang="en-US" i="1">
                              <a:latin typeface="Cambria Math" panose="02040503050406030204" pitchFamily="18" charset="0"/>
                            </a:rPr>
                            <m:t> </m:t>
                          </m:r>
                          <m:r>
                            <a:rPr lang="en-US" i="1">
                              <a:latin typeface="Cambria Math" panose="02040503050406030204" pitchFamily="18" charset="0"/>
                            </a:rPr>
                            <m:t>𝑏𝑒𝑓𝑜𝑟𝑒</m:t>
                          </m:r>
                          <m:r>
                            <a:rPr lang="en-US" i="1">
                              <a:latin typeface="Cambria Math" panose="02040503050406030204" pitchFamily="18" charset="0"/>
                            </a:rPr>
                            <m:t> </m:t>
                          </m:r>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𝐵</m:t>
                          </m:r>
                        </m:e>
                      </m:d>
                      <m:r>
                        <a:rPr lang="en-US" b="0" i="1" smtClean="0">
                          <a:latin typeface="Cambria Math" panose="02040503050406030204" pitchFamily="18" charset="0"/>
                        </a:rPr>
                        <m:t>=1−0.545=0.455.</m:t>
                      </m:r>
                    </m:oMath>
                  </m:oMathPara>
                </a14:m>
                <a:endParaRPr lang="en-US" dirty="0"/>
              </a:p>
            </p:txBody>
          </p:sp>
        </mc:Choice>
        <mc:Fallback xmlns="">
          <p:sp>
            <p:nvSpPr>
              <p:cNvPr id="10" name="Subtitle 4">
                <a:extLst>
                  <a:ext uri="{FF2B5EF4-FFF2-40B4-BE49-F238E27FC236}">
                    <a16:creationId xmlns:a16="http://schemas.microsoft.com/office/drawing/2014/main" id="{CD8704CF-5A0F-4C4B-BA20-137D84BFE5A2}"/>
                  </a:ext>
                </a:extLst>
              </p:cNvPr>
              <p:cNvSpPr>
                <a:spLocks noGrp="1" noRot="1" noChangeAspect="1" noMove="1" noResize="1" noEditPoints="1" noAdjustHandles="1" noChangeArrowheads="1" noChangeShapeType="1" noTextEdit="1"/>
              </p:cNvSpPr>
              <p:nvPr>
                <p:ph type="subTitle" idx="1"/>
              </p:nvPr>
            </p:nvSpPr>
            <p:spPr>
              <a:xfrm>
                <a:off x="694793" y="1361557"/>
                <a:ext cx="10299479" cy="4731185"/>
              </a:xfrm>
              <a:blipFill>
                <a:blip r:embed="rId3"/>
                <a:stretch>
                  <a:fillRect l="-947" t="-1804"/>
                </a:stretch>
              </a:blipFill>
            </p:spPr>
            <p:txBody>
              <a:bodyPr/>
              <a:lstStyle/>
              <a:p>
                <a:r>
                  <a:rPr lang="en-US">
                    <a:noFill/>
                  </a:rPr>
                  <a:t> </a:t>
                </a:r>
              </a:p>
            </p:txBody>
          </p:sp>
        </mc:Fallback>
      </mc:AlternateContent>
    </p:spTree>
    <p:extLst>
      <p:ext uri="{BB962C8B-B14F-4D97-AF65-F5344CB8AC3E}">
        <p14:creationId xmlns:p14="http://schemas.microsoft.com/office/powerpoint/2010/main" val="850102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55984"/>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61</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02209" y="1460307"/>
                <a:ext cx="10610342" cy="4632435"/>
              </a:xfrm>
            </p:spPr>
            <p:txBody>
              <a:bodyPr>
                <a:noAutofit/>
              </a:bodyPr>
              <a:lstStyle/>
              <a:p>
                <a:pPr algn="l">
                  <a:lnSpc>
                    <a:spcPct val="150000"/>
                  </a:lnSpc>
                </a:pPr>
                <a:r>
                  <a:rPr lang="en-US" dirty="0"/>
                  <a:t>2. We can find the probability of a tie at the end of the game, and also the</a:t>
                </a:r>
              </a:p>
              <a:p>
                <a:pPr algn="l">
                  <a:lnSpc>
                    <a:spcPct val="150000"/>
                  </a:lnSpc>
                </a:pPr>
                <a:r>
                  <a:rPr lang="en-US" dirty="0"/>
                  <a:t>probability that team </a:t>
                </a:r>
                <a14:m>
                  <m:oMath xmlns:m="http://schemas.openxmlformats.org/officeDocument/2006/math">
                    <m:r>
                      <a:rPr lang="en-US" i="1" dirty="0" smtClean="0">
                        <a:latin typeface="Cambria Math" panose="02040503050406030204" pitchFamily="18" charset="0"/>
                      </a:rPr>
                      <m:t>𝐴</m:t>
                    </m:r>
                  </m:oMath>
                </a14:m>
                <a:r>
                  <a:rPr lang="en-US" dirty="0"/>
                  <a:t> (team </a:t>
                </a:r>
                <a14:m>
                  <m:oMath xmlns:m="http://schemas.openxmlformats.org/officeDocument/2006/math">
                    <m:r>
                      <a:rPr lang="en-US" i="1" dirty="0" smtClean="0">
                        <a:latin typeface="Cambria Math" panose="02040503050406030204" pitchFamily="18" charset="0"/>
                      </a:rPr>
                      <m:t>𝐵</m:t>
                    </m:r>
                  </m:oMath>
                </a14:m>
                <a:r>
                  <a:rPr lang="en-US" dirty="0"/>
                  <a:t>) wins. Let </a:t>
                </a:r>
                <a14:m>
                  <m:oMath xmlns:m="http://schemas.openxmlformats.org/officeDocument/2006/math">
                    <m:r>
                      <a:rPr lang="en-US" b="0" i="1" smtClean="0">
                        <a:latin typeface="Cambria Math" panose="02040503050406030204" pitchFamily="18" charset="0"/>
                      </a:rPr>
                      <m:t>𝑇</m:t>
                    </m:r>
                  </m:oMath>
                </a14:m>
                <a:r>
                  <a:rPr lang="en-US" dirty="0"/>
                  <a:t> denote the length of the game. Let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𝐵</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≥0}</m:t>
                    </m:r>
                  </m:oMath>
                </a14:m>
                <a:r>
                  <a:rPr lang="en-US" dirty="0"/>
                  <a:t> be the Poisson processes of scoring for teams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 respectively.  Then, we can write</a:t>
                </a:r>
              </a:p>
              <a:p>
                <a:pPr>
                  <a:lnSpc>
                    <a:spcPct val="150000"/>
                  </a:lnSpc>
                </a:pPr>
                <a:r>
                  <a:rPr lang="en-US" dirty="0"/>
                  <a:t> </a:t>
                </a:r>
                <a14:m>
                  <m:oMath xmlns:m="http://schemas.openxmlformats.org/officeDocument/2006/math">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𝑔𝑎𝑚𝑒</m:t>
                        </m:r>
                        <m:r>
                          <a:rPr lang="en-US" sz="2200" b="0" i="1" smtClean="0">
                            <a:latin typeface="Cambria Math" panose="02040503050406030204" pitchFamily="18" charset="0"/>
                          </a:rPr>
                          <m:t> </m:t>
                        </m:r>
                        <m:r>
                          <a:rPr lang="en-US" sz="2200" b="0" i="1" smtClean="0">
                            <a:latin typeface="Cambria Math" panose="02040503050406030204" pitchFamily="18" charset="0"/>
                          </a:rPr>
                          <m:t>𝑖𝑠</m:t>
                        </m:r>
                        <m:r>
                          <a:rPr lang="en-US" sz="2200" b="0" i="1" smtClean="0">
                            <a:latin typeface="Cambria Math" panose="02040503050406030204" pitchFamily="18" charset="0"/>
                          </a:rPr>
                          <m:t> </m:t>
                        </m:r>
                        <m:r>
                          <a:rPr lang="en-US" sz="2200" b="0" i="1" smtClean="0">
                            <a:latin typeface="Cambria Math" panose="02040503050406030204" pitchFamily="18" charset="0"/>
                          </a:rPr>
                          <m:t>𝑡𝑖𝑒𝑑</m:t>
                        </m:r>
                      </m:e>
                    </m:d>
                    <m:r>
                      <a:rPr lang="en-US" sz="2200" b="0" i="1" smtClean="0">
                        <a:latin typeface="Cambria Math" panose="02040503050406030204" pitchFamily="18" charset="0"/>
                      </a:rPr>
                      <m:t>=</m:t>
                    </m:r>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e>
                    </m:d>
                    <m:r>
                      <a:rPr lang="en-US" sz="2200" i="1">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𝑛</m:t>
                        </m:r>
                        <m:r>
                          <a:rPr lang="en-US" sz="2200" b="0" i="1" smtClean="0">
                            <a:latin typeface="Cambria Math" panose="02040503050406030204" pitchFamily="18" charset="0"/>
                          </a:rPr>
                          <m:t>=0</m:t>
                        </m:r>
                      </m:sub>
                      <m:sup>
                        <m:r>
                          <a:rPr lang="en-US" sz="2200" b="0" i="1" smtClean="0">
                            <a:latin typeface="Cambria Math" panose="02040503050406030204" pitchFamily="18" charset="0"/>
                            <a:ea typeface="Cambria Math" panose="02040503050406030204" pitchFamily="18" charset="0"/>
                          </a:rPr>
                          <m:t>∞</m:t>
                        </m:r>
                      </m:sup>
                      <m:e>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b="0" i="1" smtClean="0">
                                <a:latin typeface="Cambria Math" panose="02040503050406030204" pitchFamily="18" charset="0"/>
                              </a:rPr>
                              <m:t>𝑛</m:t>
                            </m:r>
                          </m:e>
                        </m:d>
                      </m:e>
                    </m:nary>
                  </m:oMath>
                </a14:m>
                <a:endParaRPr lang="en-US" sz="2200" dirty="0"/>
              </a:p>
              <a:p>
                <a:pPr>
                  <a:lnSpc>
                    <a:spcPct val="150000"/>
                  </a:lnSpc>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i="1">
                                  <a:latin typeface="Cambria Math" panose="02040503050406030204" pitchFamily="18" charset="0"/>
                                </a:rPr>
                                <m:t>𝑛</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sup>
                          </m:sSup>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i="1">
                                  <a:latin typeface="Cambria Math" panose="02040503050406030204" pitchFamily="18" charset="0"/>
                                </a:rPr>
                                <m:t>𝑛</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sup>
                          </m:sSup>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m:t>
                              </m:r>
                              <m:r>
                                <a:rPr lang="en-US" sz="2200" i="1">
                                  <a:latin typeface="Cambria Math" panose="02040503050406030204" pitchFamily="18" charset="0"/>
                                </a:rPr>
                                <m:t>𝑇</m:t>
                              </m:r>
                            </m:sup>
                          </m:sSup>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𝑇</m:t>
                                          </m:r>
                                        </m:e>
                                        <m:sup>
                                          <m:r>
                                            <a:rPr lang="en-US" sz="2200" i="1">
                                              <a:latin typeface="Cambria Math" panose="02040503050406030204" pitchFamily="18" charset="0"/>
                                              <a:ea typeface="Cambria Math" panose="02040503050406030204" pitchFamily="18" charset="0"/>
                                            </a:rPr>
                                            <m:t>2</m:t>
                                          </m:r>
                                        </m:sup>
                                      </m:sSup>
                                      <m:r>
                                        <a:rPr lang="en-US" sz="2200" i="1">
                                          <a:latin typeface="Cambria Math" panose="02040503050406030204" pitchFamily="18" charset="0"/>
                                        </a:rPr>
                                        <m:t>)</m:t>
                                      </m:r>
                                    </m:e>
                                    <m:sup>
                                      <m:r>
                                        <a:rPr lang="en-US" sz="2200" i="1">
                                          <a:latin typeface="Cambria Math" panose="02040503050406030204" pitchFamily="18" charset="0"/>
                                        </a:rPr>
                                        <m:t>𝑛</m:t>
                                      </m:r>
                                    </m:sup>
                                  </m:sSup>
                                </m:num>
                                <m:den>
                                  <m:sSup>
                                    <m:sSupPr>
                                      <m:ctrlPr>
                                        <a:rPr lang="en-US" sz="2200" i="1">
                                          <a:latin typeface="Cambria Math" panose="02040503050406030204" pitchFamily="18" charset="0"/>
                                        </a:rPr>
                                      </m:ctrlPr>
                                    </m:sSupPr>
                                    <m:e>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e>
                                    <m:sup>
                                      <m:r>
                                        <a:rPr lang="en-US" sz="2200" i="1">
                                          <a:latin typeface="Cambria Math" panose="02040503050406030204" pitchFamily="18" charset="0"/>
                                        </a:rPr>
                                        <m:t>2</m:t>
                                      </m:r>
                                    </m:sup>
                                  </m:sSup>
                                </m:den>
                              </m:f>
                              <m:r>
                                <a:rPr lang="en-US" sz="2200" i="1">
                                  <a:latin typeface="Cambria Math" panose="02040503050406030204" pitchFamily="18" charset="0"/>
                                </a:rPr>
                                <m:t> , </m:t>
                              </m:r>
                            </m:e>
                          </m:nary>
                        </m:e>
                      </m:nary>
                    </m:oMath>
                  </m:oMathPara>
                </a14:m>
                <a:endParaRPr lang="en-US" sz="22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902209" y="1460307"/>
                <a:ext cx="10610342" cy="4632435"/>
              </a:xfrm>
              <a:blipFill>
                <a:blip r:embed="rId3"/>
                <a:stretch>
                  <a:fillRect l="-862"/>
                </a:stretch>
              </a:blipFill>
            </p:spPr>
            <p:txBody>
              <a:bodyPr/>
              <a:lstStyle/>
              <a:p>
                <a:r>
                  <a:rPr lang="en-US">
                    <a:noFill/>
                  </a:rPr>
                  <a:t> </a:t>
                </a:r>
              </a:p>
            </p:txBody>
          </p:sp>
        </mc:Fallback>
      </mc:AlternateContent>
    </p:spTree>
    <p:extLst>
      <p:ext uri="{BB962C8B-B14F-4D97-AF65-F5344CB8AC3E}">
        <p14:creationId xmlns:p14="http://schemas.microsoft.com/office/powerpoint/2010/main" val="3266177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24977" y="405648"/>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3321" y="1224196"/>
                <a:ext cx="10817757" cy="4745484"/>
              </a:xfrm>
            </p:spPr>
            <p:txBody>
              <a:bodyPr>
                <a:noAutofit/>
              </a:bodyPr>
              <a:lstStyle/>
              <a:p>
                <a:pPr algn="l">
                  <a:lnSpc>
                    <a:spcPct val="150000"/>
                  </a:lnSpc>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𝑡𝑒𝑎𝑚</m:t>
                          </m:r>
                          <m:r>
                            <a:rPr lang="en-US" sz="2200" b="0" i="1" smtClean="0">
                              <a:latin typeface="Cambria Math" panose="02040503050406030204" pitchFamily="18" charset="0"/>
                            </a:rPr>
                            <m:t> </m:t>
                          </m:r>
                          <m:r>
                            <a:rPr lang="en-US" sz="2200" b="0" i="1" smtClean="0">
                              <a:latin typeface="Cambria Math" panose="02040503050406030204" pitchFamily="18" charset="0"/>
                            </a:rPr>
                            <m:t>𝐴</m:t>
                          </m:r>
                          <m:r>
                            <a:rPr lang="en-US" sz="2200" b="0" i="1" smtClean="0">
                              <a:latin typeface="Cambria Math" panose="02040503050406030204" pitchFamily="18" charset="0"/>
                            </a:rPr>
                            <m:t> </m:t>
                          </m:r>
                          <m:r>
                            <a:rPr lang="en-US" sz="2200" b="0" i="1" smtClean="0">
                              <a:latin typeface="Cambria Math" panose="02040503050406030204" pitchFamily="18" charset="0"/>
                            </a:rPr>
                            <m:t>𝑤𝑖𝑛𝑠</m:t>
                          </m:r>
                        </m:e>
                      </m:d>
                      <m:r>
                        <a:rPr lang="en-US" sz="2200" i="1">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b="0" i="1" smtClean="0">
                              <a:latin typeface="Cambria Math" panose="02040503050406030204" pitchFamily="18" charset="0"/>
                            </a:rPr>
                            <m:t>&gt;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e>
                      </m:d>
                      <m:r>
                        <a:rPr lang="en-US" sz="2200" b="0" i="1" smtClean="0">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nary>
                            <m:naryPr>
                              <m:chr m:val="∑"/>
                              <m:ctrlPr>
                                <a:rPr lang="en-US" sz="220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𝑘</m:t>
                              </m:r>
                              <m:r>
                                <a:rPr lang="en-US" sz="2200" b="0" i="1" smtClean="0">
                                  <a:latin typeface="Cambria Math" panose="02040503050406030204" pitchFamily="18" charset="0"/>
                                  <a:ea typeface="Cambria Math" panose="02040503050406030204" pitchFamily="18" charset="0"/>
                                </a:rPr>
                                <m:t>=1</m:t>
                              </m:r>
                            </m:sub>
                            <m:sup>
                              <m:r>
                                <a:rPr lang="en-US" sz="2200" i="1" smtClean="0">
                                  <a:latin typeface="Cambria Math" panose="02040503050406030204" pitchFamily="18" charset="0"/>
                                  <a:ea typeface="Cambria Math" panose="02040503050406030204" pitchFamily="18" charset="0"/>
                                </a:rPr>
                                <m:t>∞</m:t>
                              </m:r>
                            </m:sup>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i="1">
                                      <a:latin typeface="Cambria Math" panose="02040503050406030204" pitchFamily="18" charset="0"/>
                                    </a:rPr>
                                    <m:t>𝑛</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i="1">
                                      <a:latin typeface="Cambria Math" panose="02040503050406030204" pitchFamily="18" charset="0"/>
                                    </a:rPr>
                                    <m:t>𝑛</m:t>
                                  </m:r>
                                </m:e>
                              </m:d>
                            </m:e>
                          </m:nary>
                        </m:e>
                      </m:nary>
                      <m:r>
                        <a:rPr lang="en-US" sz="2200" i="1">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nary>
                            <m:naryPr>
                              <m:chr m:val="∑"/>
                              <m:ctrlPr>
                                <a:rPr lang="en-US" sz="220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𝑘</m:t>
                              </m:r>
                              <m:r>
                                <a:rPr lang="en-US" sz="2200" b="0" i="1" smtClean="0">
                                  <a:latin typeface="Cambria Math" panose="02040503050406030204" pitchFamily="18" charset="0"/>
                                  <a:ea typeface="Cambria Math" panose="02040503050406030204" pitchFamily="18" charset="0"/>
                                </a:rPr>
                                <m:t>=1</m:t>
                              </m:r>
                            </m:sub>
                            <m:sup>
                              <m:r>
                                <a:rPr lang="en-US" sz="2200" i="1" smtClean="0">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𝑘</m:t>
                                      </m:r>
                                    </m:sup>
                                  </m:sSup>
                                </m:num>
                                <m:den>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𝑘</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sup>
                              </m:sSup>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i="1">
                                      <a:latin typeface="Cambria Math" panose="02040503050406030204" pitchFamily="18" charset="0"/>
                                    </a:rPr>
                                    <m:t>𝑛</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sup>
                              </m:sSup>
                            </m:e>
                          </m:nary>
                        </m:e>
                      </m:nary>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m:t>
                          </m:r>
                          <m:r>
                            <a:rPr lang="en-US" sz="2200" i="1">
                              <a:latin typeface="Cambria Math" panose="02040503050406030204" pitchFamily="18" charset="0"/>
                            </a:rPr>
                            <m:t>𝑇</m:t>
                          </m:r>
                        </m:sup>
                      </m:sSup>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d>
                            <m:dPr>
                              <m:begChr m:val="["/>
                              <m:endChr m:val="]"/>
                              <m:ctrlPr>
                                <a:rPr lang="en-US" sz="2200" i="1" smtClean="0">
                                  <a:latin typeface="Cambria Math" panose="02040503050406030204" pitchFamily="18" charset="0"/>
                                  <a:ea typeface="Cambria Math" panose="02040503050406030204" pitchFamily="18" charset="0"/>
                                </a:rPr>
                              </m:ctrlPr>
                            </m:dPr>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𝑇</m:t>
                                          </m:r>
                                        </m:e>
                                        <m:sup>
                                          <m:r>
                                            <a:rPr lang="en-US" sz="2200" i="1">
                                              <a:latin typeface="Cambria Math" panose="02040503050406030204" pitchFamily="18" charset="0"/>
                                              <a:ea typeface="Cambria Math" panose="02040503050406030204" pitchFamily="18" charset="0"/>
                                            </a:rPr>
                                            <m:t>2</m:t>
                                          </m:r>
                                        </m:sup>
                                      </m:sSup>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b="0" i="1" smtClean="0">
                                      <a:latin typeface="Cambria Math" panose="02040503050406030204" pitchFamily="18" charset="0"/>
                                    </a:rPr>
                                    <m:t>𝑛</m:t>
                                  </m:r>
                                  <m:r>
                                    <a:rPr lang="en-US" sz="2200" b="0" i="1" smtClean="0">
                                      <a:latin typeface="Cambria Math" panose="02040503050406030204" pitchFamily="18" charset="0"/>
                                    </a:rPr>
                                    <m:t>!</m:t>
                                  </m:r>
                                </m:den>
                              </m:f>
                              <m:nary>
                                <m:naryPr>
                                  <m:chr m:val="∑"/>
                                  <m:ctrlPr>
                                    <a:rPr lang="en-US" sz="2200" i="1">
                                      <a:latin typeface="Cambria Math" panose="02040503050406030204" pitchFamily="18" charset="0"/>
                                      <a:ea typeface="Cambria Math" panose="02040503050406030204" pitchFamily="18" charset="0"/>
                                    </a:rPr>
                                  </m:ctrlPr>
                                </m:naryPr>
                                <m:sub>
                                  <m:r>
                                    <m:rPr>
                                      <m:brk m:alnAt="23"/>
                                    </m:rPr>
                                    <a:rPr lang="en-US" sz="2200" i="1">
                                      <a:latin typeface="Cambria Math" panose="02040503050406030204" pitchFamily="18" charset="0"/>
                                      <a:ea typeface="Cambria Math" panose="02040503050406030204" pitchFamily="18" charset="0"/>
                                    </a:rPr>
                                    <m:t>𝑘</m:t>
                                  </m:r>
                                  <m:r>
                                    <a:rPr lang="en-US" sz="2200" i="1">
                                      <a:latin typeface="Cambria Math" panose="02040503050406030204" pitchFamily="18" charset="0"/>
                                      <a:ea typeface="Cambria Math" panose="02040503050406030204" pitchFamily="18" charset="0"/>
                                    </a:rPr>
                                    <m:t>=1</m:t>
                                  </m:r>
                                </m:sub>
                                <m:sup>
                                  <m:r>
                                    <a:rPr lang="en-US" sz="2200" i="1">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𝑘</m:t>
                                          </m:r>
                                        </m:sup>
                                      </m:sSup>
                                    </m:num>
                                    <m:den>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𝑘</m:t>
                                      </m:r>
                                      <m:r>
                                        <a:rPr lang="en-US" sz="2200" i="1">
                                          <a:latin typeface="Cambria Math" panose="02040503050406030204" pitchFamily="18" charset="0"/>
                                        </a:rPr>
                                        <m:t>)!</m:t>
                                      </m:r>
                                    </m:den>
                                  </m:f>
                                </m:e>
                              </m:nary>
                            </m:e>
                          </m:d>
                          <m:r>
                            <a:rPr lang="en-US" sz="2200" b="0" i="1" smtClean="0">
                              <a:latin typeface="Cambria Math" panose="02040503050406030204" pitchFamily="18" charset="0"/>
                              <a:ea typeface="Cambria Math" panose="02040503050406030204" pitchFamily="18" charset="0"/>
                            </a:rPr>
                            <m:t>,</m:t>
                          </m:r>
                        </m:e>
                      </m:nary>
                    </m:oMath>
                  </m:oMathPara>
                </a14:m>
                <a:endParaRPr lang="en-US" sz="2200" dirty="0"/>
              </a:p>
              <a:p>
                <a:pPr algn="l">
                  <a:lnSpc>
                    <a:spcPct val="150000"/>
                  </a:lnSpc>
                </a:pPr>
                <a:r>
                  <a:rPr lang="en-US" dirty="0"/>
                  <a:t>and</a:t>
                </a:r>
              </a:p>
              <a:p>
                <a:pPr algn="l">
                  <a:lnSpc>
                    <a:spcPct val="150000"/>
                  </a:lnSpc>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𝑡𝑒𝑎𝑚</m:t>
                          </m:r>
                          <m:r>
                            <a:rPr lang="en-US" sz="2200" i="1">
                              <a:latin typeface="Cambria Math" panose="02040503050406030204" pitchFamily="18" charset="0"/>
                            </a:rPr>
                            <m:t> </m:t>
                          </m:r>
                          <m:r>
                            <a:rPr lang="en-US" sz="2200" b="0" i="1" smtClean="0">
                              <a:latin typeface="Cambria Math" panose="02040503050406030204" pitchFamily="18" charset="0"/>
                            </a:rPr>
                            <m:t>𝐵</m:t>
                          </m:r>
                          <m:r>
                            <a:rPr lang="en-US" sz="2200" i="1">
                              <a:latin typeface="Cambria Math" panose="02040503050406030204" pitchFamily="18" charset="0"/>
                            </a:rPr>
                            <m:t> </m:t>
                          </m:r>
                          <m:r>
                            <a:rPr lang="en-US" sz="2200" i="1">
                              <a:latin typeface="Cambria Math" panose="02040503050406030204" pitchFamily="18" charset="0"/>
                            </a:rPr>
                            <m:t>𝑤𝑖𝑛𝑠</m:t>
                          </m:r>
                        </m:e>
                      </m:d>
                      <m:r>
                        <a:rPr lang="en-US" sz="2200" i="1">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b="0" i="1" smtClean="0">
                              <a:latin typeface="Cambria Math" panose="02040503050406030204" pitchFamily="18" charset="0"/>
                            </a:rPr>
                            <m:t>&lt;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e>
                      </m:d>
                      <m:r>
                        <a:rPr lang="en-US" sz="2200" b="0" i="0" smtClean="0">
                          <a:latin typeface="Cambria Math" panose="02040503050406030204" pitchFamily="18" charset="0"/>
                        </a:rPr>
                        <m:t>=</m:t>
                      </m:r>
                      <m:r>
                        <a:rPr lang="en-US" sz="2200" b="0" i="1" smtClean="0">
                          <a:latin typeface="Cambria Math" panose="02040503050406030204" pitchFamily="18" charset="0"/>
                        </a:rPr>
                        <m:t>1−</m:t>
                      </m:r>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𝑔𝑎𝑚𝑒</m:t>
                          </m:r>
                          <m:r>
                            <a:rPr lang="en-US" sz="2200" b="0" i="1" smtClean="0">
                              <a:latin typeface="Cambria Math" panose="02040503050406030204" pitchFamily="18" charset="0"/>
                            </a:rPr>
                            <m:t> </m:t>
                          </m:r>
                          <m:r>
                            <a:rPr lang="en-US" sz="2200" b="0" i="1" smtClean="0">
                              <a:latin typeface="Cambria Math" panose="02040503050406030204" pitchFamily="18" charset="0"/>
                            </a:rPr>
                            <m:t>𝑖𝑠</m:t>
                          </m:r>
                          <m:r>
                            <a:rPr lang="en-US" sz="2200" b="0" i="1" smtClean="0">
                              <a:latin typeface="Cambria Math" panose="02040503050406030204" pitchFamily="18" charset="0"/>
                            </a:rPr>
                            <m:t> </m:t>
                          </m:r>
                          <m:r>
                            <a:rPr lang="en-US" sz="2200" b="0" i="1" smtClean="0">
                              <a:latin typeface="Cambria Math" panose="02040503050406030204" pitchFamily="18" charset="0"/>
                            </a:rPr>
                            <m:t>𝑡𝑖𝑒𝑑</m:t>
                          </m:r>
                        </m:e>
                      </m:d>
                      <m:r>
                        <a:rPr lang="en-US" sz="2200" b="0" i="1" smtClean="0">
                          <a:latin typeface="Cambria Math" panose="02040503050406030204" pitchFamily="18" charset="0"/>
                        </a:rPr>
                        <m:t>−</m:t>
                      </m:r>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𝑡𝑒𝑎𝑚</m:t>
                          </m:r>
                          <m:r>
                            <a:rPr lang="en-US" sz="2200" b="0" i="1" smtClean="0">
                              <a:latin typeface="Cambria Math" panose="02040503050406030204" pitchFamily="18" charset="0"/>
                            </a:rPr>
                            <m:t> </m:t>
                          </m:r>
                          <m:r>
                            <a:rPr lang="en-US" sz="2200" b="0" i="1" smtClean="0">
                              <a:latin typeface="Cambria Math" panose="02040503050406030204" pitchFamily="18" charset="0"/>
                            </a:rPr>
                            <m:t>𝐴</m:t>
                          </m:r>
                          <m:r>
                            <a:rPr lang="en-US" sz="2200" b="0" i="1" smtClean="0">
                              <a:latin typeface="Cambria Math" panose="02040503050406030204" pitchFamily="18" charset="0"/>
                            </a:rPr>
                            <m:t> </m:t>
                          </m:r>
                          <m:r>
                            <a:rPr lang="en-US" sz="2200" b="0" i="1" smtClean="0">
                              <a:latin typeface="Cambria Math" panose="02040503050406030204" pitchFamily="18" charset="0"/>
                            </a:rPr>
                            <m:t>𝑤𝑖𝑛𝑠</m:t>
                          </m:r>
                        </m:e>
                      </m:d>
                      <m:r>
                        <a:rPr lang="en-US" sz="2200" b="0" i="1" smtClean="0">
                          <a:latin typeface="Cambria Math" panose="02040503050406030204" pitchFamily="18" charset="0"/>
                        </a:rPr>
                        <m:t>.</m:t>
                      </m:r>
                    </m:oMath>
                  </m:oMathPara>
                </a14:m>
                <a:endParaRPr lang="en-US" sz="2200" i="1"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763321" y="1224196"/>
                <a:ext cx="10817757" cy="4745484"/>
              </a:xfrm>
              <a:blipFill>
                <a:blip r:embed="rId2"/>
                <a:stretch>
                  <a:fillRect l="-84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B70C62F-A284-4497-B97B-C7574604A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2" name="TextBox 11">
            <a:extLst>
              <a:ext uri="{FF2B5EF4-FFF2-40B4-BE49-F238E27FC236}">
                <a16:creationId xmlns:a16="http://schemas.microsoft.com/office/drawing/2014/main" id="{9080B6B1-FD2F-4994-A85D-A55797483D03}"/>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62</a:t>
            </a:r>
          </a:p>
        </p:txBody>
      </p:sp>
    </p:spTree>
    <p:extLst>
      <p:ext uri="{BB962C8B-B14F-4D97-AF65-F5344CB8AC3E}">
        <p14:creationId xmlns:p14="http://schemas.microsoft.com/office/powerpoint/2010/main" val="3047772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60158" y="354481"/>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61</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02209" y="1448750"/>
                <a:ext cx="10610342" cy="4643992"/>
              </a:xfrm>
            </p:spPr>
            <p:txBody>
              <a:bodyPr>
                <a:noAutofit/>
              </a:bodyPr>
              <a:lstStyle/>
              <a:p>
                <a:pPr algn="l">
                  <a:lnSpc>
                    <a:spcPct val="150000"/>
                  </a:lnSpc>
                </a:pPr>
                <a:r>
                  <a:rPr lang="en-US" dirty="0"/>
                  <a:t>In our example, ice hockey game lasts for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=60</m:t>
                    </m:r>
                    <m:r>
                      <a:rPr lang="en-US" b="0" i="0" smtClean="0">
                        <a:latin typeface="Cambria Math" panose="02040503050406030204" pitchFamily="18" charset="0"/>
                      </a:rPr>
                      <m:t> </m:t>
                    </m:r>
                  </m:oMath>
                </a14:m>
                <a:r>
                  <a:rPr lang="en-US" dirty="0"/>
                  <a:t>minutes. We compute</a:t>
                </a:r>
              </a:p>
              <a:p>
                <a:pPr algn="l">
                  <a:lnSpc>
                    <a:spcPct val="150000"/>
                  </a:lnSpc>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𝑔𝑎𝑚𝑒</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𝑡𝑖𝑒𝑑</m:t>
                        </m:r>
                      </m:e>
                    </m:d>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𝑇</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𝐵</m:t>
                                    </m:r>
                                  </m:sub>
                                </m:s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𝑇</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rPr>
                                  <m:t>)</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sup>
                                <m:r>
                                  <a:rPr lang="en-US" i="1">
                                    <a:latin typeface="Cambria Math" panose="02040503050406030204" pitchFamily="18" charset="0"/>
                                  </a:rPr>
                                  <m:t>2</m:t>
                                </m:r>
                              </m:sup>
                            </m:sSup>
                          </m:den>
                        </m:f>
                        <m:r>
                          <a:rPr lang="en-US" i="1">
                            <a:latin typeface="Cambria Math" panose="02040503050406030204" pitchFamily="18" charset="0"/>
                          </a:rPr>
                          <m:t> </m:t>
                        </m:r>
                      </m:e>
                    </m:nary>
                  </m:oMath>
                </a14:m>
                <a:endParaRPr lang="en-US" dirty="0"/>
              </a:p>
              <a:p>
                <a:pPr algn="l">
                  <a:lnSpc>
                    <a:spcPct val="150000"/>
                  </a:lnSpc>
                </a:pP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)(60)</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(60)</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rPr>
                                  <m:t>)</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sup>
                                <m:r>
                                  <a:rPr lang="en-US" i="1">
                                    <a:latin typeface="Cambria Math" panose="02040503050406030204" pitchFamily="18" charset="0"/>
                                  </a:rPr>
                                  <m:t>2</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−11</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30</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sup>
                                    <m:r>
                                      <a:rPr lang="en-US" i="1">
                                        <a:latin typeface="Cambria Math" panose="02040503050406030204" pitchFamily="18" charset="0"/>
                                      </a:rPr>
                                      <m:t>2</m:t>
                                    </m:r>
                                  </m:sup>
                                </m:sSup>
                              </m:den>
                            </m:f>
                            <m:r>
                              <a:rPr lang="en-US" i="1">
                                <a:latin typeface="Cambria Math" panose="02040503050406030204" pitchFamily="18" charset="0"/>
                              </a:rPr>
                              <m:t>=</m:t>
                            </m:r>
                            <m:r>
                              <a:rPr lang="en-US" b="0" i="1" smtClean="0">
                                <a:latin typeface="Cambria Math" panose="02040503050406030204" pitchFamily="18" charset="0"/>
                              </a:rPr>
                              <m:t>0.1166</m:t>
                            </m:r>
                          </m:e>
                        </m:nary>
                      </m:e>
                    </m:nary>
                  </m:oMath>
                </a14:m>
                <a:r>
                  <a:rPr lang="en-US" dirty="0"/>
                  <a:t>,</a:t>
                </a:r>
              </a:p>
              <a:p>
                <a:pPr algn="l">
                  <a:lnSpc>
                    <a:spcPct val="15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𝑡𝑒𝑎𝑚</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𝑤𝑖𝑛𝑠</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−11</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d>
                          <m:dPr>
                            <m:begChr m:val="["/>
                            <m:endChr m:val="]"/>
                            <m:ctrlPr>
                              <a:rPr lang="en-US"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30</m:t>
                                    </m:r>
                                  </m:e>
                                  <m:sup>
                                    <m:r>
                                      <a:rPr lang="en-US" i="1">
                                        <a:latin typeface="Cambria Math" panose="02040503050406030204" pitchFamily="18" charset="0"/>
                                      </a:rPr>
                                      <m:t>𝑛</m:t>
                                    </m:r>
                                  </m:sup>
                                </m:sSup>
                              </m:num>
                              <m:den>
                                <m:r>
                                  <a:rPr lang="en-US" b="0" i="1" smtClean="0">
                                    <a:latin typeface="Cambria Math" panose="02040503050406030204" pitchFamily="18" charset="0"/>
                                  </a:rPr>
                                  <m:t>𝑛</m:t>
                                </m:r>
                                <m:r>
                                  <a:rPr lang="en-US" b="0" i="1" smtClean="0">
                                    <a:latin typeface="Cambria Math" panose="02040503050406030204" pitchFamily="18" charset="0"/>
                                  </a:rPr>
                                  <m:t>!</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6</m:t>
                                        </m:r>
                                      </m:e>
                                      <m:sup>
                                        <m:r>
                                          <a:rPr lang="en-US" b="0" i="1" smtClean="0">
                                            <a:latin typeface="Cambria Math" panose="02040503050406030204" pitchFamily="18" charset="0"/>
                                          </a:rPr>
                                          <m:t>𝑘</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e>
                            </m:nary>
                          </m:e>
                        </m:d>
                        <m:r>
                          <a:rPr lang="en-US" i="1">
                            <a:latin typeface="Cambria Math" panose="02040503050406030204" pitchFamily="18" charset="0"/>
                          </a:rPr>
                          <m:t>=0.</m:t>
                        </m:r>
                        <m:r>
                          <a:rPr lang="en-US" b="0" i="1" smtClean="0">
                            <a:latin typeface="Cambria Math" panose="02040503050406030204" pitchFamily="18" charset="0"/>
                          </a:rPr>
                          <m:t>5590,</m:t>
                        </m:r>
                      </m:e>
                    </m:nary>
                  </m:oMath>
                </a14:m>
                <a:r>
                  <a:rPr lang="en-US" dirty="0"/>
                  <a:t> and</a:t>
                </a:r>
              </a:p>
              <a:p>
                <a:pPr marL="342900" indent="-342900" algn="l">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b="0" i="1" smtClean="0">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𝑤𝑖𝑛𝑠</m:t>
                        </m:r>
                      </m:e>
                    </m:d>
                    <m:r>
                      <a:rPr lang="en-US" b="0" i="1" smtClean="0">
                        <a:latin typeface="Cambria Math" panose="02040503050406030204" pitchFamily="18" charset="0"/>
                      </a:rPr>
                      <m:t>=1−0.1166−0.5590=0.3244. </m:t>
                    </m:r>
                  </m:oMath>
                </a14:m>
                <a:r>
                  <a:rPr lang="en-US" dirty="0"/>
                  <a:t> </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902209" y="1448750"/>
                <a:ext cx="10610342" cy="4643992"/>
              </a:xfrm>
              <a:blipFill>
                <a:blip r:embed="rId3"/>
                <a:stretch>
                  <a:fillRect l="-862" b="-210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7A79E8A-D5C7-4EFF-BE69-8F0D56A93571}"/>
              </a:ext>
            </a:extLst>
          </p:cNvPr>
          <p:cNvSpPr txBox="1"/>
          <p:nvPr/>
        </p:nvSpPr>
        <p:spPr>
          <a:xfrm>
            <a:off x="9420015" y="3198167"/>
            <a:ext cx="1233351" cy="461665"/>
          </a:xfrm>
          <a:prstGeom prst="rect">
            <a:avLst/>
          </a:prstGeom>
          <a:noFill/>
        </p:spPr>
        <p:txBody>
          <a:bodyPr wrap="square" rtlCol="0">
            <a:spAutoFit/>
          </a:bodyPr>
          <a:lstStyle/>
          <a:p>
            <a:r>
              <a:rPr lang="en-US" sz="2400" dirty="0">
                <a:solidFill>
                  <a:srgbClr val="0070C0"/>
                </a:solidFill>
                <a:hlinkClick r:id="rId4"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3206743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204924" y="1414624"/>
            <a:ext cx="3638415" cy="38114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900" dirty="0"/>
              <a:t>BIRTH-AND-DEATH PROCESS</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3843339" y="955964"/>
                <a:ext cx="7980628" cy="5798427"/>
              </a:xfrm>
            </p:spPr>
            <p:txBody>
              <a:bodyPr>
                <a:noAutofit/>
              </a:bodyPr>
              <a:lstStyle/>
              <a:p>
                <a:pPr algn="l">
                  <a:lnSpc>
                    <a:spcPct val="150000"/>
                  </a:lnSpc>
                </a:pPr>
                <a:r>
                  <a:rPr lang="en-US" b="1" u="sng" dirty="0"/>
                  <a:t>Definition.</a:t>
                </a:r>
                <a:r>
                  <a:rPr lang="en-US" dirty="0"/>
                  <a:t> A continuous-time Markov chain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oMath>
                </a14:m>
                <a:r>
                  <a:rPr lang="en-US" dirty="0"/>
                  <a:t>with state space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={0, 1, 2, …}</m:t>
                    </m:r>
                  </m:oMath>
                </a14:m>
                <a:r>
                  <a:rPr lang="en-US" dirty="0"/>
                  <a:t> is called a </a:t>
                </a:r>
                <a:r>
                  <a:rPr lang="en-US" b="1" i="1" dirty="0"/>
                  <a:t>birth-and-death process </a:t>
                </a:r>
                <a:r>
                  <a:rPr lang="en-US" dirty="0"/>
                  <a:t>if, given that the chain is in state </a:t>
                </a:r>
                <a14:m>
                  <m:oMath xmlns:m="http://schemas.openxmlformats.org/officeDocument/2006/math">
                    <m:r>
                      <a:rPr lang="en-US" i="1" dirty="0" smtClean="0">
                        <a:latin typeface="Cambria Math" panose="02040503050406030204" pitchFamily="18" charset="0"/>
                      </a:rPr>
                      <m:t>𝑛</m:t>
                    </m:r>
                  </m:oMath>
                </a14:m>
                <a:r>
                  <a:rPr lang="en-US" dirty="0"/>
                  <a:t>, the time to transition to state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 </m:t>
                    </m:r>
                  </m:oMath>
                </a14:m>
                <a:r>
                  <a:rPr lang="en-US" dirty="0"/>
                  <a:t> (</a:t>
                </a:r>
                <a:r>
                  <a:rPr lang="en-US" b="1" i="1" dirty="0"/>
                  <a:t>birth</a:t>
                </a:r>
                <a:r>
                  <a:rPr lang="en-US" dirty="0"/>
                  <a:t> or </a:t>
                </a:r>
                <a:r>
                  <a:rPr lang="en-US" b="1" i="1" dirty="0"/>
                  <a:t>arrival</a:t>
                </a:r>
                <a:r>
                  <a:rPr lang="en-US" dirty="0"/>
                  <a:t>) is exponentially distributed with mean </a:t>
                </a:r>
                <a14:m>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oMath>
                </a14:m>
                <a:r>
                  <a:rPr lang="en-US" dirty="0"/>
                  <a:t>, and the time to transition to state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a:t>
                </a:r>
                <a:r>
                  <a:rPr lang="en-US" b="1" i="1" dirty="0"/>
                  <a:t>death</a:t>
                </a:r>
                <a:r>
                  <a:rPr lang="en-US" dirty="0"/>
                  <a:t> or </a:t>
                </a:r>
                <a:r>
                  <a:rPr lang="en-US" b="1" i="1" dirty="0"/>
                  <a:t>departure</a:t>
                </a:r>
                <a:r>
                  <a:rPr lang="en-US" dirty="0"/>
                  <a:t>) is exponentially distributed with mean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oMath>
                </a14:m>
                <a:r>
                  <a:rPr lang="en-US" dirty="0"/>
                  <a:t>. The two waiting times are independent. Simply put, births occur as a Poisson process, and deaths occur as a Poisson process and the two processes are independent. </a:t>
                </a:r>
                <a:endParaRPr lang="en-US" i="1"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3843339" y="955964"/>
                <a:ext cx="7980628" cy="5798427"/>
              </a:xfrm>
              <a:blipFill>
                <a:blip r:embed="rId2"/>
                <a:stretch>
                  <a:fillRect l="-1145" r="-129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B70C62F-A284-4497-B97B-C7574604A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2" name="TextBox 11">
            <a:extLst>
              <a:ext uri="{FF2B5EF4-FFF2-40B4-BE49-F238E27FC236}">
                <a16:creationId xmlns:a16="http://schemas.microsoft.com/office/drawing/2014/main" id="{9080B6B1-FD2F-4994-A85D-A55797483D03}"/>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64</a:t>
            </a:r>
          </a:p>
        </p:txBody>
      </p:sp>
      <p:pic>
        <p:nvPicPr>
          <p:cNvPr id="3" name="Picture 2">
            <a:extLst>
              <a:ext uri="{FF2B5EF4-FFF2-40B4-BE49-F238E27FC236}">
                <a16:creationId xmlns:a16="http://schemas.microsoft.com/office/drawing/2014/main" id="{CA2A7C97-58BB-4073-949D-2CB1E4040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91" y="841916"/>
            <a:ext cx="2702874" cy="465309"/>
          </a:xfrm>
          <a:prstGeom prst="rect">
            <a:avLst/>
          </a:prstGeom>
        </p:spPr>
      </p:pic>
      <p:pic>
        <p:nvPicPr>
          <p:cNvPr id="13" name="Picture 12">
            <a:extLst>
              <a:ext uri="{FF2B5EF4-FFF2-40B4-BE49-F238E27FC236}">
                <a16:creationId xmlns:a16="http://schemas.microsoft.com/office/drawing/2014/main" id="{17CD6A61-2620-4152-B5AE-588E6E0C8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34291" y="5762917"/>
            <a:ext cx="2702874" cy="465309"/>
          </a:xfrm>
          <a:prstGeom prst="rect">
            <a:avLst/>
          </a:prstGeom>
        </p:spPr>
      </p:pic>
    </p:spTree>
    <p:extLst>
      <p:ext uri="{BB962C8B-B14F-4D97-AF65-F5344CB8AC3E}">
        <p14:creationId xmlns:p14="http://schemas.microsoft.com/office/powerpoint/2010/main" val="466583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38252"/>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BIRTH-AND-DEATH PROCESS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65</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809625" y="1579418"/>
                <a:ext cx="10420350" cy="4633528"/>
              </a:xfrm>
            </p:spPr>
            <p:txBody>
              <a:bodyPr>
                <a:noAutofit/>
              </a:bodyPr>
              <a:lstStyle/>
              <a:p>
                <a:pPr algn="l">
                  <a:lnSpc>
                    <a:spcPct val="150000"/>
                  </a:lnSpc>
                </a:pPr>
                <a:r>
                  <a:rPr lang="en-US" sz="2600" b="1" u="sng" dirty="0"/>
                  <a:t>Example.</a:t>
                </a:r>
                <a:r>
                  <a:rPr lang="en-US" sz="2600" dirty="0"/>
                  <a:t> A Poisson process is an example of a birth-and-death process with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0" smtClean="0">
                        <a:latin typeface="Cambria Math" panose="02040503050406030204" pitchFamily="18" charset="0"/>
                        <a:ea typeface="Cambria Math" panose="02040503050406030204" pitchFamily="18" charset="0"/>
                      </a:rPr>
                      <m:t> </m:t>
                    </m:r>
                  </m:oMath>
                </a14:m>
                <a:r>
                  <a:rPr lang="en-US" sz="2600" dirty="0"/>
                  <a:t>and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=0,  </m:t>
                    </m:r>
                    <m:r>
                      <a:rPr lang="en-US" sz="2600" b="0" i="1" smtClean="0">
                        <a:latin typeface="Cambria Math" panose="02040503050406030204" pitchFamily="18" charset="0"/>
                      </a:rPr>
                      <m:t>𝑛</m:t>
                    </m:r>
                    <m:r>
                      <a:rPr lang="en-US" sz="2600" b="0" i="1" smtClean="0">
                        <a:latin typeface="Cambria Math" panose="02040503050406030204" pitchFamily="18" charset="0"/>
                      </a:rPr>
                      <m:t>=0, 1, 2, …. </m:t>
                    </m:r>
                  </m:oMath>
                </a14:m>
                <a:r>
                  <a:rPr lang="en-US" sz="2600" dirty="0"/>
                  <a:t>Because there are no deaths, it is a </a:t>
                </a:r>
                <a:r>
                  <a:rPr lang="en-US" sz="2600" b="1" i="1" dirty="0"/>
                  <a:t>pure birth </a:t>
                </a:r>
                <a:r>
                  <a:rPr lang="en-US" sz="2600" dirty="0"/>
                  <a:t>process. The probability that there are </a:t>
                </a:r>
                <a14:m>
                  <m:oMath xmlns:m="http://schemas.openxmlformats.org/officeDocument/2006/math">
                    <m:r>
                      <a:rPr lang="en-US" sz="2600" b="0" i="1" smtClean="0">
                        <a:latin typeface="Cambria Math" panose="02040503050406030204" pitchFamily="18" charset="0"/>
                      </a:rPr>
                      <m:t>𝑛</m:t>
                    </m:r>
                  </m:oMath>
                </a14:m>
                <a:r>
                  <a:rPr lang="en-US" sz="2600" dirty="0"/>
                  <a:t> particles in the system at time </a:t>
                </a:r>
                <a14:m>
                  <m:oMath xmlns:m="http://schemas.openxmlformats.org/officeDocument/2006/math">
                    <m:r>
                      <a:rPr lang="en-US" sz="2600" b="0" i="1" smtClean="0">
                        <a:latin typeface="Cambria Math" panose="02040503050406030204" pitchFamily="18" charset="0"/>
                      </a:rPr>
                      <m:t>𝑡</m:t>
                    </m:r>
                  </m:oMath>
                </a14:m>
                <a:r>
                  <a:rPr lang="en-US" sz="2600" dirty="0"/>
                  <a:t> is</a:t>
                </a:r>
              </a:p>
              <a:p>
                <a:pPr>
                  <a:lnSpc>
                    <a:spcPct val="150000"/>
                  </a:lnSpc>
                </a:pPr>
                <a:r>
                  <a:rPr lang="en-US" sz="2600" dirty="0"/>
                  <a:t> </a:t>
                </a:r>
                <a14:m>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𝑛</m:t>
                        </m:r>
                      </m:sub>
                    </m:sSub>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e>
                          <m:sup>
                            <m:r>
                              <a:rPr lang="en-US" sz="2600" b="0" i="1" smtClean="0">
                                <a:latin typeface="Cambria Math" panose="02040503050406030204" pitchFamily="18" charset="0"/>
                              </a:rPr>
                              <m:t>𝑛</m:t>
                            </m:r>
                          </m:sup>
                        </m:sSup>
                      </m:num>
                      <m:den>
                        <m:r>
                          <a:rPr lang="en-US" sz="2600" b="0" i="1" smtClean="0">
                            <a:latin typeface="Cambria Math" panose="02040503050406030204" pitchFamily="18" charset="0"/>
                          </a:rPr>
                          <m:t>𝑛</m:t>
                        </m:r>
                        <m:r>
                          <a:rPr lang="en-US" sz="2600" b="0" i="1" smtClean="0">
                            <a:latin typeface="Cambria Math" panose="02040503050406030204" pitchFamily="18" charset="0"/>
                          </a:rPr>
                          <m:t>!</m:t>
                        </m:r>
                      </m:den>
                    </m:f>
                    <m:r>
                      <a:rPr lang="en-US" sz="2600" b="0" i="1" smtClean="0">
                        <a:latin typeface="Cambria Math" panose="02040503050406030204" pitchFamily="18" charset="0"/>
                      </a:rPr>
                      <m:t> </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𝑡</m:t>
                        </m:r>
                      </m:sup>
                    </m:sSup>
                    <m:r>
                      <a:rPr lang="en-US" sz="2600" b="0" i="1" smtClean="0">
                        <a:latin typeface="Cambria Math" panose="02040503050406030204" pitchFamily="18" charset="0"/>
                      </a:rPr>
                      <m:t>, </m:t>
                    </m:r>
                    <m:r>
                      <a:rPr lang="en-US" sz="2600" b="0" i="1" smtClean="0">
                        <a:latin typeface="Cambria Math" panose="02040503050406030204" pitchFamily="18" charset="0"/>
                      </a:rPr>
                      <m:t>𝑛</m:t>
                    </m:r>
                    <m:r>
                      <a:rPr lang="en-US" sz="2600" b="0" i="1" smtClean="0">
                        <a:latin typeface="Cambria Math" panose="02040503050406030204" pitchFamily="18" charset="0"/>
                      </a:rPr>
                      <m:t>=0,1,2,…, </m:t>
                    </m:r>
                    <m:r>
                      <a:rPr lang="en-US" sz="2600" b="0" i="1" smtClean="0">
                        <a:latin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≥0.</m:t>
                    </m:r>
                  </m:oMath>
                </a14:m>
                <a:endParaRPr lang="en-US" sz="2600" dirty="0"/>
              </a:p>
              <a:p>
                <a:pPr algn="l">
                  <a:lnSpc>
                    <a:spcPct val="150000"/>
                  </a:lnSpc>
                </a:pPr>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809625" y="1579418"/>
                <a:ext cx="10420350" cy="4633528"/>
              </a:xfrm>
              <a:blipFill>
                <a:blip r:embed="rId3"/>
                <a:stretch>
                  <a:fillRect l="-1053" r="-1755"/>
                </a:stretch>
              </a:blipFill>
            </p:spPr>
            <p:txBody>
              <a:bodyPr/>
              <a:lstStyle/>
              <a:p>
                <a:r>
                  <a:rPr lang="en-US">
                    <a:noFill/>
                  </a:rPr>
                  <a:t> </a:t>
                </a:r>
              </a:p>
            </p:txBody>
          </p:sp>
        </mc:Fallback>
      </mc:AlternateContent>
    </p:spTree>
    <p:extLst>
      <p:ext uri="{BB962C8B-B14F-4D97-AF65-F5344CB8AC3E}">
        <p14:creationId xmlns:p14="http://schemas.microsoft.com/office/powerpoint/2010/main" val="518668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04948" y="375590"/>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BIRTH-AND-DEATH PROCESS (CONT.)</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47700" y="1430610"/>
                <a:ext cx="11251692" cy="4743598"/>
              </a:xfrm>
            </p:spPr>
            <p:txBody>
              <a:bodyPr>
                <a:noAutofit/>
              </a:bodyPr>
              <a:lstStyle/>
              <a:p>
                <a:pPr algn="l">
                  <a:lnSpc>
                    <a:spcPct val="150000"/>
                  </a:lnSpc>
                </a:pPr>
                <a:r>
                  <a:rPr lang="en-US" b="1" u="sng" dirty="0"/>
                  <a:t>Example.</a:t>
                </a:r>
                <a:r>
                  <a:rPr lang="en-US" dirty="0"/>
                  <a:t> A </a:t>
                </a:r>
                <a:r>
                  <a:rPr lang="en-US" b="1" i="1" dirty="0"/>
                  <a:t>linear birth-and-death process </a:t>
                </a:r>
                <a:r>
                  <a:rPr lang="en-US" dirty="0"/>
                  <a:t>is a birth-and-death process with parameters </a:t>
                </a:r>
              </a:p>
              <a:p>
                <a:pPr algn="l">
                  <a:lnSpc>
                    <a:spcPct val="150000"/>
                  </a:lnSpc>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𝑛</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𝑛</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=0,1,2,…</m:t>
                    </m:r>
                  </m:oMath>
                </a14:m>
                <a:r>
                  <a:rPr lang="en-US" i="1" dirty="0"/>
                  <a:t> . </a:t>
                </a:r>
                <a:r>
                  <a:rPr lang="en-US" dirty="0"/>
                  <a:t>Simply put, there are n particles in the system, and each of them independently of the others can give birth to one particle or die. The probability that there are </a:t>
                </a:r>
                <a14:m>
                  <m:oMath xmlns:m="http://schemas.openxmlformats.org/officeDocument/2006/math">
                    <m:r>
                      <a:rPr lang="en-US" i="1">
                        <a:latin typeface="Cambria Math" panose="02040503050406030204" pitchFamily="18" charset="0"/>
                      </a:rPr>
                      <m:t>𝑛</m:t>
                    </m:r>
                  </m:oMath>
                </a14:m>
                <a:r>
                  <a:rPr lang="en-US" dirty="0"/>
                  <a:t> particles in the system at time </a:t>
                </a:r>
                <a14:m>
                  <m:oMath xmlns:m="http://schemas.openxmlformats.org/officeDocument/2006/math">
                    <m:r>
                      <a:rPr lang="en-US" i="1">
                        <a:latin typeface="Cambria Math" panose="02040503050406030204" pitchFamily="18" charset="0"/>
                      </a:rPr>
                      <m:t>𝑡</m:t>
                    </m:r>
                  </m:oMath>
                </a14:m>
                <a:r>
                  <a:rPr lang="en-US" dirty="0"/>
                  <a:t> is</a:t>
                </a:r>
              </a:p>
              <a:p>
                <a:pPr>
                  <a:lnSpc>
                    <a:spcPct val="150000"/>
                  </a:lnSpc>
                </a:pPr>
                <a:r>
                  <a:rPr lang="en-US"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𝑛</m:t>
                        </m:r>
                      </m:sub>
                    </m:sSub>
                    <m:d>
                      <m:dPr>
                        <m:ctrlPr>
                          <a:rPr lang="en-US" sz="2600" i="1">
                            <a:latin typeface="Cambria Math" panose="02040503050406030204" pitchFamily="18" charset="0"/>
                          </a:rPr>
                        </m:ctrlPr>
                      </m:dPr>
                      <m:e>
                        <m:r>
                          <a:rPr lang="en-US" sz="2600" i="1">
                            <a:latin typeface="Cambria Math" panose="02040503050406030204" pitchFamily="18" charset="0"/>
                          </a:rPr>
                          <m:t>𝑡</m:t>
                        </m:r>
                      </m:e>
                    </m:d>
                    <m:r>
                      <a:rPr lang="en-US" sz="2600" b="0" i="1" smtClean="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0</m:t>
                            </m:r>
                          </m:sub>
                        </m:sSub>
                      </m:e>
                    </m:d>
                    <m:d>
                      <m:dPr>
                        <m:ctrlPr>
                          <a:rPr lang="en-US" sz="2600" i="1">
                            <a:latin typeface="Cambria Math" panose="02040503050406030204" pitchFamily="18" charset="0"/>
                          </a:rPr>
                        </m:ctrlPr>
                      </m:dPr>
                      <m:e>
                        <m:r>
                          <a:rPr lang="en-US" sz="2600" i="1">
                            <a:latin typeface="Cambria Math" panose="02040503050406030204" pitchFamily="18" charset="0"/>
                          </a:rPr>
                          <m:t>1−</m:t>
                        </m:r>
                        <m:f>
                          <m:fPr>
                            <m:ctrlPr>
                              <a:rPr lang="en-US" sz="2600" i="1">
                                <a:latin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𝜆</m:t>
                            </m:r>
                          </m:num>
                          <m:den>
                            <m:r>
                              <a:rPr lang="en-US" sz="2600" i="1">
                                <a:latin typeface="Cambria Math" panose="02040503050406030204" pitchFamily="18" charset="0"/>
                                <a:ea typeface="Cambria Math" panose="02040503050406030204" pitchFamily="18" charset="0"/>
                              </a:rPr>
                              <m:t>𝜇</m:t>
                            </m:r>
                          </m:den>
                        </m:f>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0</m:t>
                            </m:r>
                          </m:sub>
                        </m:sSub>
                      </m:e>
                    </m:d>
                    <m:sSup>
                      <m:sSupPr>
                        <m:ctrlPr>
                          <a:rPr lang="en-US" sz="2600" i="1">
                            <a:latin typeface="Cambria Math" panose="02040503050406030204" pitchFamily="18" charset="0"/>
                          </a:rPr>
                        </m:ctrlPr>
                      </m:sSupPr>
                      <m:e>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𝜆</m:t>
                                </m:r>
                              </m:num>
                              <m:den>
                                <m:r>
                                  <a:rPr lang="en-US" sz="2600" i="1">
                                    <a:latin typeface="Cambria Math" panose="02040503050406030204" pitchFamily="18" charset="0"/>
                                    <a:ea typeface="Cambria Math" panose="02040503050406030204" pitchFamily="18" charset="0"/>
                                  </a:rPr>
                                  <m:t>𝜇</m:t>
                                </m:r>
                              </m:den>
                            </m:f>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0</m:t>
                                </m:r>
                              </m:sub>
                            </m:sSub>
                          </m:e>
                        </m:d>
                      </m:e>
                      <m:sup>
                        <m:r>
                          <a:rPr lang="en-US" sz="2600" i="1">
                            <a:latin typeface="Cambria Math" panose="02040503050406030204" pitchFamily="18" charset="0"/>
                          </a:rPr>
                          <m:t>𝑛</m:t>
                        </m:r>
                        <m:r>
                          <a:rPr lang="en-US" sz="2600" i="1">
                            <a:latin typeface="Cambria Math" panose="02040503050406030204" pitchFamily="18" charset="0"/>
                          </a:rPr>
                          <m:t>−1</m:t>
                        </m:r>
                      </m:sup>
                    </m:sSup>
                    <m:r>
                      <a:rPr lang="en-US" sz="2600" b="0" i="1" smtClean="0">
                        <a:latin typeface="Cambria Math" panose="02040503050406030204" pitchFamily="18" charset="0"/>
                      </a:rPr>
                      <m:t>𝑛</m:t>
                    </m:r>
                    <m:r>
                      <a:rPr lang="en-US" sz="2600" b="0" i="1" smtClean="0">
                        <a:latin typeface="Cambria Math" panose="02040503050406030204" pitchFamily="18" charset="0"/>
                      </a:rPr>
                      <m:t>=1,2,…, </m:t>
                    </m:r>
                  </m:oMath>
                </a14:m>
                <a:r>
                  <a:rPr lang="en-US" sz="2600" dirty="0"/>
                  <a:t>where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0</m:t>
                        </m:r>
                      </m:sub>
                    </m:sSub>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𝜇</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𝑒</m:t>
                            </m:r>
                          </m:e>
                          <m:sup>
                            <m:d>
                              <m:dPr>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𝜇</m:t>
                                </m:r>
                              </m:e>
                            </m:d>
                            <m:r>
                              <a:rPr lang="en-US" sz="2600" b="0" i="1" smtClean="0">
                                <a:latin typeface="Cambria Math" panose="02040503050406030204" pitchFamily="18" charset="0"/>
                                <a:ea typeface="Cambria Math" panose="02040503050406030204" pitchFamily="18" charset="0"/>
                              </a:rPr>
                              <m:t>𝑡</m:t>
                            </m:r>
                          </m:sup>
                        </m:sSup>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𝜇</m:t>
                        </m:r>
                      </m:num>
                      <m:den>
                        <m:r>
                          <a:rPr lang="en-US" sz="2600" b="0" i="1" smtClean="0">
                            <a:latin typeface="Cambria Math" panose="02040503050406030204" pitchFamily="18" charset="0"/>
                            <a:ea typeface="Cambria Math" panose="02040503050406030204" pitchFamily="18" charset="0"/>
                          </a:rPr>
                          <m:t>𝜆</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𝑒</m:t>
                            </m:r>
                          </m:e>
                          <m:sup>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𝜆</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𝜇</m:t>
                                </m:r>
                              </m:e>
                            </m:d>
                            <m:r>
                              <a:rPr lang="en-US" sz="2600" i="1">
                                <a:latin typeface="Cambria Math" panose="02040503050406030204" pitchFamily="18" charset="0"/>
                                <a:ea typeface="Cambria Math" panose="02040503050406030204" pitchFamily="18" charset="0"/>
                              </a:rPr>
                              <m:t>𝑡</m:t>
                            </m:r>
                          </m:sup>
                        </m:sSup>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𝜇</m:t>
                        </m:r>
                      </m:den>
                    </m:f>
                  </m:oMath>
                </a14:m>
                <a:r>
                  <a:rPr lang="en-US" sz="2600" dirty="0"/>
                  <a:t> .</a:t>
                </a:r>
              </a:p>
              <a:p>
                <a:pPr algn="l">
                  <a:lnSpc>
                    <a:spcPct val="150000"/>
                  </a:lnSpc>
                </a:pPr>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647700" y="1430610"/>
                <a:ext cx="11251692" cy="4743598"/>
              </a:xfrm>
              <a:blipFill>
                <a:blip r:embed="rId2"/>
                <a:stretch>
                  <a:fillRect l="-813" r="-5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66</a:t>
            </a:r>
          </a:p>
        </p:txBody>
      </p:sp>
    </p:spTree>
    <p:extLst>
      <p:ext uri="{BB962C8B-B14F-4D97-AF65-F5344CB8AC3E}">
        <p14:creationId xmlns:p14="http://schemas.microsoft.com/office/powerpoint/2010/main" val="3195258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04948" y="311176"/>
            <a:ext cx="11494444" cy="81854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SIMULATION OF LINEAR BIRTH-AND-DEATH PROCESS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67</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07288" y="1502340"/>
                <a:ext cx="2686156" cy="4710606"/>
              </a:xfrm>
            </p:spPr>
            <p:txBody>
              <a:bodyPr>
                <a:noAutofit/>
              </a:bodyPr>
              <a:lstStyle/>
              <a:p>
                <a:pPr algn="l">
                  <a:lnSpc>
                    <a:spcPct val="150000"/>
                  </a:lnSpc>
                </a:pPr>
                <a:r>
                  <a:rPr lang="en-US" dirty="0"/>
                  <a:t>We simulate a trajectory of the linear birth-and-death process with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=0.3</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=0.1.</m:t>
                    </m:r>
                  </m:oMath>
                </a14:m>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607288" y="1502340"/>
                <a:ext cx="2686156" cy="4710606"/>
              </a:xfrm>
              <a:blipFill>
                <a:blip r:embed="rId3"/>
                <a:stretch>
                  <a:fillRect l="-3636" r="-2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F1859A0-6573-4C63-89B1-CE3FD2F32C5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34499" y="1405445"/>
            <a:ext cx="8564893" cy="5097919"/>
          </a:xfrm>
          <a:prstGeom prst="rect">
            <a:avLst/>
          </a:prstGeom>
        </p:spPr>
      </p:pic>
      <p:sp>
        <p:nvSpPr>
          <p:cNvPr id="9" name="TextBox 8">
            <a:extLst>
              <a:ext uri="{FF2B5EF4-FFF2-40B4-BE49-F238E27FC236}">
                <a16:creationId xmlns:a16="http://schemas.microsoft.com/office/drawing/2014/main" id="{E6BD18DB-C67B-4A96-AA4B-B6553080701C}"/>
              </a:ext>
            </a:extLst>
          </p:cNvPr>
          <p:cNvSpPr txBox="1"/>
          <p:nvPr/>
        </p:nvSpPr>
        <p:spPr>
          <a:xfrm>
            <a:off x="1104690" y="5475560"/>
            <a:ext cx="1233351" cy="492443"/>
          </a:xfrm>
          <a:prstGeom prst="rect">
            <a:avLst/>
          </a:prstGeom>
          <a:noFill/>
        </p:spPr>
        <p:txBody>
          <a:bodyPr wrap="square" rtlCol="0">
            <a:spAutoFit/>
          </a:bodyPr>
          <a:lstStyle/>
          <a:p>
            <a:r>
              <a:rPr lang="en-US" sz="2600" dirty="0">
                <a:solidFill>
                  <a:srgbClr val="B265B2"/>
                </a:solidFill>
                <a:hlinkClick r:id="rId5" action="ppaction://hlinkfile">
                  <a:extLst>
                    <a:ext uri="{A12FA001-AC4F-418D-AE19-62706E023703}">
                      <ahyp:hlinkClr xmlns:ahyp="http://schemas.microsoft.com/office/drawing/2018/hyperlinkcolor" val="tx"/>
                    </a:ext>
                  </a:extLst>
                </a:hlinkClick>
              </a:rPr>
              <a:t>R CODE</a:t>
            </a:r>
            <a:endParaRPr lang="en-US" sz="2600" dirty="0">
              <a:solidFill>
                <a:srgbClr val="B265B2"/>
              </a:solidFill>
            </a:endParaRPr>
          </a:p>
        </p:txBody>
      </p:sp>
    </p:spTree>
    <p:extLst>
      <p:ext uri="{BB962C8B-B14F-4D97-AF65-F5344CB8AC3E}">
        <p14:creationId xmlns:p14="http://schemas.microsoft.com/office/powerpoint/2010/main" val="1160663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33456"/>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1166" y="1152004"/>
                <a:ext cx="10935534" cy="5100192"/>
              </a:xfrm>
            </p:spPr>
            <p:txBody>
              <a:bodyPr>
                <a:noAutofit/>
              </a:bodyPr>
              <a:lstStyle/>
              <a:p>
                <a:pPr algn="l">
                  <a:lnSpc>
                    <a:spcPct val="150000"/>
                  </a:lnSpc>
                </a:pPr>
                <a:r>
                  <a:rPr lang="en-US" b="1" u="sng" dirty="0"/>
                  <a:t>Definition.</a:t>
                </a:r>
                <a:r>
                  <a:rPr lang="en-US" dirty="0"/>
                  <a:t> An </a:t>
                </a:r>
                <a:r>
                  <a:rPr lang="en-US" b="1" dirty="0"/>
                  <a:t>M/M/1 queue </a:t>
                </a:r>
                <a:r>
                  <a:rPr lang="en-US" dirty="0"/>
                  <a:t>is a birth-and-death process  with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=0,1, 2, 3, …. </m:t>
                    </m:r>
                  </m:oMath>
                </a14:m>
                <a:r>
                  <a:rPr lang="en-US" b="0" dirty="0">
                    <a:ea typeface="Cambria Math" panose="02040503050406030204" pitchFamily="18" charset="0"/>
                  </a:rPr>
                  <a:t> </a:t>
                </a:r>
                <a:r>
                  <a:rPr lang="en-US" dirty="0"/>
                  <a:t>We assume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𝜇</m:t>
                    </m:r>
                  </m:oMath>
                </a14:m>
                <a:r>
                  <a:rPr lang="en-US" dirty="0"/>
                  <a:t>, meaning that deaths occur more frequently than births, or, otherwise, there is an accumulation of particles in the system. In this process, customers join a queue (representing births) at independent exponential times with parameter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0" smtClean="0">
                        <a:latin typeface="Cambria Math" panose="02040503050406030204" pitchFamily="18" charset="0"/>
                        <a:ea typeface="Cambria Math" panose="02040503050406030204" pitchFamily="18" charset="0"/>
                      </a:rPr>
                      <m:t>,</m:t>
                    </m:r>
                  </m:oMath>
                </a14:m>
                <a:r>
                  <a:rPr lang="en-US" dirty="0"/>
                  <a:t> and leave the system (representing deaths) after going through the service, which time is exponentially distributed with parameter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oMath>
                </a14:m>
                <a:r>
                  <a:rPr lang="en-US" dirty="0"/>
                  <a:t> All </a:t>
                </a:r>
              </a:p>
              <a:p>
                <a:pPr algn="l">
                  <a:lnSpc>
                    <a:spcPct val="150000"/>
                  </a:lnSpc>
                </a:pPr>
                <a:r>
                  <a:rPr lang="en-US" dirty="0"/>
                  <a:t>customers act independently. In the name of the process, M/M/1, “M”s stand for Markovian arrival and departure processes and “1” means a single server. </a:t>
                </a:r>
              </a:p>
              <a:p>
                <a:pPr algn="l">
                  <a:lnSpc>
                    <a:spcPct val="150000"/>
                  </a:lnSpc>
                </a:pPr>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761166" y="1152004"/>
                <a:ext cx="10935534" cy="5100192"/>
              </a:xfrm>
              <a:blipFill>
                <a:blip r:embed="rId2"/>
                <a:stretch>
                  <a:fillRect l="-89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68</a:t>
            </a:r>
          </a:p>
        </p:txBody>
      </p:sp>
    </p:spTree>
    <p:extLst>
      <p:ext uri="{BB962C8B-B14F-4D97-AF65-F5344CB8AC3E}">
        <p14:creationId xmlns:p14="http://schemas.microsoft.com/office/powerpoint/2010/main" val="32092681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04947" y="338252"/>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69</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07286" y="1454727"/>
            <a:ext cx="11292105" cy="4758219"/>
          </a:xfrm>
        </p:spPr>
        <p:txBody>
          <a:bodyPr>
            <a:noAutofit/>
          </a:bodyPr>
          <a:lstStyle/>
          <a:p>
            <a:pPr algn="l">
              <a:lnSpc>
                <a:spcPct val="150000"/>
              </a:lnSpc>
            </a:pPr>
            <a:r>
              <a:rPr lang="en-US" sz="2600" b="1" u="sng" dirty="0"/>
              <a:t>Examples.</a:t>
            </a:r>
            <a:r>
              <a:rPr lang="en-US" sz="2600" dirty="0"/>
              <a:t> An example of M/M/1 queue is the number of customers in a bank with</a:t>
            </a:r>
          </a:p>
          <a:p>
            <a:pPr algn="l">
              <a:lnSpc>
                <a:spcPct val="150000"/>
              </a:lnSpc>
            </a:pPr>
            <a:r>
              <a:rPr lang="en-US" sz="2600" dirty="0"/>
              <a:t>a single bank teller: customers enter the bank and join the line to the bank teller, then when it is their turn, they get a service from the teller and leave the bank. Another example is the number of broken cars in a repair shop with a single repairman: broken cars are added to the line to get a service from the repairman, and leave the shop once they are repaired.</a:t>
            </a:r>
          </a:p>
        </p:txBody>
      </p:sp>
    </p:spTree>
    <p:extLst>
      <p:ext uri="{BB962C8B-B14F-4D97-AF65-F5344CB8AC3E}">
        <p14:creationId xmlns:p14="http://schemas.microsoft.com/office/powerpoint/2010/main" val="981610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361209" y="549564"/>
            <a:ext cx="9469582" cy="693737"/>
          </a:xfrm>
        </p:spPr>
        <p:txBody>
          <a:bodyPr>
            <a:normAutofit fontScale="90000"/>
          </a:bodyPr>
          <a:lstStyle/>
          <a:p>
            <a:r>
              <a:rPr lang="en-US" dirty="0"/>
              <a:t>Example of Markov Chain (Cont.)</a:t>
            </a:r>
          </a:p>
        </p:txBody>
      </p:sp>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0791" y="6015724"/>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13012" y="6252196"/>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7</a:t>
            </a:r>
          </a:p>
        </p:txBody>
      </p:sp>
      <p:pic>
        <p:nvPicPr>
          <p:cNvPr id="10" name="Picture 9">
            <a:extLst>
              <a:ext uri="{FF2B5EF4-FFF2-40B4-BE49-F238E27FC236}">
                <a16:creationId xmlns:a16="http://schemas.microsoft.com/office/drawing/2014/main" id="{2771D2AB-EEEF-4936-BFBF-6704C2DB9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54075"/>
            <a:ext cx="7948349" cy="4854361"/>
          </a:xfrm>
          <a:prstGeom prst="rect">
            <a:avLst/>
          </a:prstGeom>
        </p:spPr>
      </p:pic>
      <p:sp>
        <p:nvSpPr>
          <p:cNvPr id="3" name="TextBox 2">
            <a:extLst>
              <a:ext uri="{FF2B5EF4-FFF2-40B4-BE49-F238E27FC236}">
                <a16:creationId xmlns:a16="http://schemas.microsoft.com/office/drawing/2014/main" id="{B71FB54B-7FD9-4936-BFA0-A5CA837E7269}"/>
              </a:ext>
            </a:extLst>
          </p:cNvPr>
          <p:cNvSpPr txBox="1"/>
          <p:nvPr/>
        </p:nvSpPr>
        <p:spPr>
          <a:xfrm>
            <a:off x="571995" y="1971424"/>
            <a:ext cx="1256805" cy="461665"/>
          </a:xfrm>
          <a:prstGeom prst="rect">
            <a:avLst/>
          </a:prstGeom>
          <a:noFill/>
        </p:spPr>
        <p:txBody>
          <a:bodyPr wrap="square" rtlCol="0">
            <a:spAutoFit/>
          </a:bodyPr>
          <a:lstStyle/>
          <a:p>
            <a:r>
              <a:rPr lang="en-US" sz="2400" b="1" dirty="0">
                <a:solidFill>
                  <a:srgbClr val="002060"/>
                </a:solidFill>
                <a:hlinkClick r:id="rId4" action="ppaction://hlinkfile"/>
              </a:rPr>
              <a:t>R CODE</a:t>
            </a:r>
            <a:endParaRPr lang="en-US" sz="2400" b="1" dirty="0">
              <a:solidFill>
                <a:srgbClr val="002060"/>
              </a:solidFill>
            </a:endParaRPr>
          </a:p>
        </p:txBody>
      </p:sp>
    </p:spTree>
    <p:extLst>
      <p:ext uri="{BB962C8B-B14F-4D97-AF65-F5344CB8AC3E}">
        <p14:creationId xmlns:p14="http://schemas.microsoft.com/office/powerpoint/2010/main" val="1829363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1166" y="1393028"/>
                <a:ext cx="10935534" cy="4740932"/>
              </a:xfrm>
            </p:spPr>
            <p:txBody>
              <a:bodyPr>
                <a:noAutofit/>
              </a:bodyPr>
              <a:lstStyle/>
              <a:p>
                <a:pPr algn="l">
                  <a:lnSpc>
                    <a:spcPct val="150000"/>
                  </a:lnSpc>
                </a:pPr>
                <a:r>
                  <a:rPr lang="en-US" sz="2700" dirty="0"/>
                  <a:t>Queueing theory is a well-developed area of stochastic processes. Of interest are:</a:t>
                </a:r>
              </a:p>
              <a:p>
                <a:pPr marL="342900" indent="-342900" algn="l">
                  <a:lnSpc>
                    <a:spcPct val="150000"/>
                  </a:lnSpc>
                  <a:buClr>
                    <a:srgbClr val="37DAF9"/>
                  </a:buClr>
                  <a:buFont typeface="Wingdings" panose="05000000000000000000" pitchFamily="2" charset="2"/>
                  <a:buChar char="q"/>
                </a:pPr>
                <a:r>
                  <a:rPr lang="en-US" sz="2700" dirty="0"/>
                  <a:t>The </a:t>
                </a:r>
                <a:r>
                  <a:rPr lang="en-US" sz="2700" b="1" i="1" dirty="0"/>
                  <a:t>limiting</a:t>
                </a:r>
                <a:r>
                  <a:rPr lang="en-US" sz="2700" dirty="0"/>
                  <a:t> (or </a:t>
                </a:r>
                <a:r>
                  <a:rPr lang="en-US" sz="2700" b="1" i="1" dirty="0"/>
                  <a:t>steady-state</a:t>
                </a:r>
                <a:r>
                  <a:rPr lang="en-US" sz="2700" dirty="0"/>
                  <a:t>) probabilities that there will be </a:t>
                </a:r>
                <a14:m>
                  <m:oMath xmlns:m="http://schemas.openxmlformats.org/officeDocument/2006/math">
                    <m:r>
                      <a:rPr lang="en-US" sz="2700" i="1" dirty="0" smtClean="0">
                        <a:latin typeface="Cambria Math" panose="02040503050406030204" pitchFamily="18" charset="0"/>
                      </a:rPr>
                      <m:t>𝑛</m:t>
                    </m:r>
                  </m:oMath>
                </a14:m>
                <a:r>
                  <a:rPr lang="en-US" sz="2700" dirty="0"/>
                  <a:t> customers in the system </a:t>
                </a:r>
                <a14:m>
                  <m:oMath xmlns:m="http://schemas.openxmlformats.org/officeDocument/2006/math">
                    <m:sSub>
                      <m:sSubPr>
                        <m:ctrlPr>
                          <a:rPr lang="en-US" sz="2700" i="1" smtClean="0">
                            <a:latin typeface="Cambria Math" panose="02040503050406030204" pitchFamily="18" charset="0"/>
                          </a:rPr>
                        </m:ctrlPr>
                      </m:sSubPr>
                      <m:e>
                        <m:r>
                          <a:rPr lang="en-US" sz="2700" b="0" i="1" smtClean="0">
                            <a:latin typeface="Cambria Math" panose="02040503050406030204" pitchFamily="18" charset="0"/>
                          </a:rPr>
                          <m:t>𝑃</m:t>
                        </m:r>
                      </m:e>
                      <m:sub>
                        <m:r>
                          <a:rPr lang="en-US" sz="2700" b="0" i="1" smtClean="0">
                            <a:latin typeface="Cambria Math" panose="02040503050406030204" pitchFamily="18" charset="0"/>
                          </a:rPr>
                          <m:t>𝑛</m:t>
                        </m:r>
                      </m:sub>
                    </m:sSub>
                    <m:r>
                      <a:rPr lang="en-US" sz="2700" b="0" i="1" smtClean="0">
                        <a:latin typeface="Cambria Math" panose="02040503050406030204" pitchFamily="18" charset="0"/>
                      </a:rPr>
                      <m:t>=</m:t>
                    </m:r>
                    <m:func>
                      <m:funcPr>
                        <m:ctrlPr>
                          <a:rPr lang="en-US" sz="2700" b="0" i="1" smtClean="0">
                            <a:latin typeface="Cambria Math" panose="02040503050406030204" pitchFamily="18" charset="0"/>
                          </a:rPr>
                        </m:ctrlPr>
                      </m:funcPr>
                      <m:fName>
                        <m:limLow>
                          <m:limLowPr>
                            <m:ctrlPr>
                              <a:rPr lang="en-US" sz="2700" b="0" i="1" smtClean="0">
                                <a:latin typeface="Cambria Math" panose="02040503050406030204" pitchFamily="18" charset="0"/>
                              </a:rPr>
                            </m:ctrlPr>
                          </m:limLowPr>
                          <m:e>
                            <m:r>
                              <m:rPr>
                                <m:sty m:val="p"/>
                              </m:rPr>
                              <a:rPr lang="en-US" sz="2700" b="0" i="0" smtClean="0">
                                <a:latin typeface="Cambria Math" panose="02040503050406030204" pitchFamily="18" charset="0"/>
                              </a:rPr>
                              <m:t>lim</m:t>
                            </m:r>
                          </m:e>
                          <m:lim>
                            <m:r>
                              <a:rPr lang="en-US" sz="2700" b="0" i="1" smtClean="0">
                                <a:latin typeface="Cambria Math" panose="02040503050406030204" pitchFamily="18" charset="0"/>
                              </a:rPr>
                              <m:t>𝑡</m:t>
                            </m:r>
                            <m:r>
                              <a:rPr lang="en-US" sz="2700" b="0" i="1" smtClean="0">
                                <a:latin typeface="Cambria Math" panose="02040503050406030204" pitchFamily="18" charset="0"/>
                                <a:ea typeface="Cambria Math" panose="02040503050406030204" pitchFamily="18" charset="0"/>
                              </a:rPr>
                              <m:t>→∞</m:t>
                            </m:r>
                          </m:lim>
                        </m:limLow>
                      </m:fName>
                      <m:e>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𝑃</m:t>
                            </m:r>
                          </m:e>
                          <m:sub>
                            <m:r>
                              <a:rPr lang="en-US" sz="2700" b="0" i="1" smtClean="0">
                                <a:latin typeface="Cambria Math" panose="02040503050406030204" pitchFamily="18" charset="0"/>
                              </a:rPr>
                              <m:t>𝑛</m:t>
                            </m:r>
                          </m:sub>
                        </m:sSub>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𝑡</m:t>
                            </m:r>
                          </m:e>
                        </m:d>
                        <m:r>
                          <a:rPr lang="en-US" sz="2700" b="0" i="1" smtClean="0">
                            <a:latin typeface="Cambria Math" panose="02040503050406030204" pitchFamily="18" charset="0"/>
                          </a:rPr>
                          <m:t>=</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1−</m:t>
                            </m:r>
                            <m:f>
                              <m:fPr>
                                <m:ctrlPr>
                                  <a:rPr lang="en-US" sz="2700" b="0" i="1" smtClean="0">
                                    <a:latin typeface="Cambria Math" panose="02040503050406030204" pitchFamily="18" charset="0"/>
                                  </a:rPr>
                                </m:ctrlPr>
                              </m:fPr>
                              <m:num>
                                <m:r>
                                  <a:rPr lang="en-US" sz="2700" b="0" i="1" smtClean="0">
                                    <a:latin typeface="Cambria Math" panose="02040503050406030204" pitchFamily="18" charset="0"/>
                                    <a:ea typeface="Cambria Math" panose="02040503050406030204" pitchFamily="18" charset="0"/>
                                  </a:rPr>
                                  <m:t>𝜆</m:t>
                                </m:r>
                              </m:num>
                              <m:den>
                                <m:r>
                                  <a:rPr lang="en-US" sz="2700" b="0" i="1" smtClean="0">
                                    <a:latin typeface="Cambria Math" panose="02040503050406030204" pitchFamily="18" charset="0"/>
                                    <a:ea typeface="Cambria Math" panose="02040503050406030204" pitchFamily="18" charset="0"/>
                                  </a:rPr>
                                  <m:t>𝜇</m:t>
                                </m:r>
                              </m:den>
                            </m:f>
                          </m:e>
                        </m:d>
                        <m:sSup>
                          <m:sSupPr>
                            <m:ctrlPr>
                              <a:rPr lang="en-US" sz="2700" b="0" i="1" smtClean="0">
                                <a:latin typeface="Cambria Math" panose="02040503050406030204" pitchFamily="18" charset="0"/>
                              </a:rPr>
                            </m:ctrlPr>
                          </m:sSupPr>
                          <m:e>
                            <m:d>
                              <m:dPr>
                                <m:ctrlPr>
                                  <a:rPr lang="en-US" sz="2700" b="0" i="1" smtClean="0">
                                    <a:latin typeface="Cambria Math" panose="02040503050406030204" pitchFamily="18" charset="0"/>
                                  </a:rPr>
                                </m:ctrlPr>
                              </m:dPr>
                              <m:e>
                                <m:f>
                                  <m:fPr>
                                    <m:ctrlPr>
                                      <a:rPr lang="en-US" sz="2700" b="0" i="1" smtClean="0">
                                        <a:latin typeface="Cambria Math" panose="02040503050406030204" pitchFamily="18" charset="0"/>
                                      </a:rPr>
                                    </m:ctrlPr>
                                  </m:fPr>
                                  <m:num>
                                    <m:r>
                                      <a:rPr lang="en-US" sz="2700" b="0" i="1" smtClean="0">
                                        <a:latin typeface="Cambria Math" panose="02040503050406030204" pitchFamily="18" charset="0"/>
                                        <a:ea typeface="Cambria Math" panose="02040503050406030204" pitchFamily="18" charset="0"/>
                                      </a:rPr>
                                      <m:t>𝜆</m:t>
                                    </m:r>
                                  </m:num>
                                  <m:den>
                                    <m:r>
                                      <a:rPr lang="en-US" sz="2700" b="0" i="1" smtClean="0">
                                        <a:latin typeface="Cambria Math" panose="02040503050406030204" pitchFamily="18" charset="0"/>
                                        <a:ea typeface="Cambria Math" panose="02040503050406030204" pitchFamily="18" charset="0"/>
                                      </a:rPr>
                                      <m:t>𝜇</m:t>
                                    </m:r>
                                  </m:den>
                                </m:f>
                              </m:e>
                            </m:d>
                          </m:e>
                          <m:sup>
                            <m:r>
                              <a:rPr lang="en-US" sz="2700" b="0" i="1" smtClean="0">
                                <a:latin typeface="Cambria Math" panose="02040503050406030204" pitchFamily="18" charset="0"/>
                              </a:rPr>
                              <m:t>𝑛</m:t>
                            </m:r>
                          </m:sup>
                        </m:sSup>
                        <m:r>
                          <a:rPr lang="en-US" sz="2700" b="0" i="1" smtClean="0">
                            <a:latin typeface="Cambria Math" panose="02040503050406030204" pitchFamily="18" charset="0"/>
                          </a:rPr>
                          <m:t>, </m:t>
                        </m:r>
                        <m:r>
                          <a:rPr lang="en-US" sz="2700" b="0" i="1" smtClean="0">
                            <a:latin typeface="Cambria Math" panose="02040503050406030204" pitchFamily="18" charset="0"/>
                          </a:rPr>
                          <m:t>𝑛</m:t>
                        </m:r>
                        <m:r>
                          <a:rPr lang="en-US" sz="2700" b="0" i="1" smtClean="0">
                            <a:latin typeface="Cambria Math" panose="02040503050406030204" pitchFamily="18" charset="0"/>
                          </a:rPr>
                          <m:t>=0,1,2,….</m:t>
                        </m:r>
                      </m:e>
                    </m:func>
                  </m:oMath>
                </a14:m>
                <a:endParaRPr lang="en-US" sz="2700" b="0" dirty="0"/>
              </a:p>
              <a:p>
                <a:pPr marL="342900" indent="-342900" algn="l">
                  <a:lnSpc>
                    <a:spcPct val="150000"/>
                  </a:lnSpc>
                  <a:buClr>
                    <a:srgbClr val="37DAF9"/>
                  </a:buClr>
                  <a:buFont typeface="Wingdings" panose="05000000000000000000" pitchFamily="2" charset="2"/>
                  <a:buChar char="q"/>
                </a:pPr>
                <a:r>
                  <a:rPr lang="en-US" sz="2700" dirty="0"/>
                  <a:t>The </a:t>
                </a:r>
                <a:r>
                  <a:rPr lang="en-US" sz="2700" b="1" i="1" dirty="0"/>
                  <a:t>average number of customers in the system in a long run </a:t>
                </a:r>
                <a:r>
                  <a:rPr lang="en-US" sz="2700" dirty="0"/>
                  <a:t>is </a:t>
                </a:r>
                <a14:m>
                  <m:oMath xmlns:m="http://schemas.openxmlformats.org/officeDocument/2006/math">
                    <m:f>
                      <m:fPr>
                        <m:ctrlPr>
                          <a:rPr lang="en-US" sz="2700" i="1" smtClean="0">
                            <a:latin typeface="Cambria Math" panose="02040503050406030204" pitchFamily="18" charset="0"/>
                          </a:rPr>
                        </m:ctrlPr>
                      </m:fPr>
                      <m:num>
                        <m:r>
                          <a:rPr lang="en-US" sz="2700" i="1" smtClean="0">
                            <a:latin typeface="Cambria Math" panose="02040503050406030204" pitchFamily="18" charset="0"/>
                            <a:ea typeface="Cambria Math" panose="02040503050406030204" pitchFamily="18" charset="0"/>
                          </a:rPr>
                          <m:t>𝜆</m:t>
                        </m:r>
                      </m:num>
                      <m:den>
                        <m:r>
                          <a:rPr lang="en-US" sz="2700" i="1" smtClean="0">
                            <a:latin typeface="Cambria Math" panose="02040503050406030204" pitchFamily="18" charset="0"/>
                            <a:ea typeface="Cambria Math" panose="02040503050406030204" pitchFamily="18" charset="0"/>
                          </a:rPr>
                          <m:t>𝜇</m:t>
                        </m:r>
                        <m:r>
                          <a:rPr lang="en-US" sz="2700" b="0" i="1" smtClean="0">
                            <a:latin typeface="Cambria Math" panose="02040503050406030204" pitchFamily="18" charset="0"/>
                            <a:ea typeface="Cambria Math" panose="02040503050406030204" pitchFamily="18" charset="0"/>
                          </a:rPr>
                          <m:t>−</m:t>
                        </m:r>
                        <m:r>
                          <a:rPr lang="en-US" sz="2700" b="0" i="1" smtClean="0">
                            <a:latin typeface="Cambria Math" panose="02040503050406030204" pitchFamily="18" charset="0"/>
                            <a:ea typeface="Cambria Math" panose="02040503050406030204" pitchFamily="18" charset="0"/>
                          </a:rPr>
                          <m:t>𝜆</m:t>
                        </m:r>
                      </m:den>
                    </m:f>
                  </m:oMath>
                </a14:m>
                <a:r>
                  <a:rPr lang="en-US" sz="2700" dirty="0"/>
                  <a:t> . </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761166" y="1393028"/>
                <a:ext cx="10935534" cy="4740932"/>
              </a:xfrm>
              <a:blipFill>
                <a:blip r:embed="rId2"/>
                <a:stretch>
                  <a:fillRect l="-1059" r="-105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70</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348778" y="338008"/>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spTree>
    <p:extLst>
      <p:ext uri="{BB962C8B-B14F-4D97-AF65-F5344CB8AC3E}">
        <p14:creationId xmlns:p14="http://schemas.microsoft.com/office/powerpoint/2010/main" val="2086816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275722"/>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71</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26147" y="1205345"/>
                <a:ext cx="11292105" cy="4731879"/>
              </a:xfrm>
            </p:spPr>
            <p:txBody>
              <a:bodyPr>
                <a:noAutofit/>
              </a:bodyPr>
              <a:lstStyle/>
              <a:p>
                <a:pPr marL="342900" indent="-342900" algn="l">
                  <a:lnSpc>
                    <a:spcPct val="150000"/>
                  </a:lnSpc>
                  <a:buClr>
                    <a:srgbClr val="37DAF9"/>
                  </a:buClr>
                  <a:buFont typeface="Wingdings" panose="05000000000000000000" pitchFamily="2" charset="2"/>
                  <a:buChar char="q"/>
                </a:pPr>
                <a:r>
                  <a:rPr lang="en-US" sz="2600" dirty="0"/>
                  <a:t> To see how it works with numbers, consider M/M/1 system in which arrivals occur with the rate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=1</m:t>
                    </m:r>
                  </m:oMath>
                </a14:m>
                <a:r>
                  <a:rPr lang="en-US" sz="2600" dirty="0"/>
                  <a:t> per minute, and departures occurs with the rate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=1.5</m:t>
                    </m:r>
                  </m:oMath>
                </a14:m>
                <a:r>
                  <a:rPr lang="en-US" sz="2600" dirty="0"/>
                  <a:t> per minute. The steady-state probabilities are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𝑛</m:t>
                        </m:r>
                      </m:sub>
                    </m:sSub>
                  </m:oMath>
                </a14:m>
                <a:r>
                  <a:rPr lang="en-US" sz="2800" dirty="0"/>
                  <a:t> </a:t>
                </a:r>
                <a14:m>
                  <m:oMath xmlns:m="http://schemas.openxmlformats.org/officeDocument/2006/math">
                    <m:r>
                      <a:rPr lang="en-US" sz="2800" i="1">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1−</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𝜆</m:t>
                            </m:r>
                          </m:num>
                          <m:den>
                            <m:r>
                              <a:rPr lang="en-US" sz="2800" i="1">
                                <a:latin typeface="Cambria Math" panose="02040503050406030204" pitchFamily="18" charset="0"/>
                                <a:ea typeface="Cambria Math" panose="02040503050406030204" pitchFamily="18" charset="0"/>
                              </a:rPr>
                              <m:t>𝜇</m:t>
                            </m:r>
                          </m:den>
                        </m:f>
                      </m:e>
                    </m:d>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𝜆</m:t>
                                </m:r>
                              </m:num>
                              <m:den>
                                <m:r>
                                  <a:rPr lang="en-US" sz="2800" i="1">
                                    <a:latin typeface="Cambria Math" panose="02040503050406030204" pitchFamily="18" charset="0"/>
                                    <a:ea typeface="Cambria Math" panose="02040503050406030204" pitchFamily="18" charset="0"/>
                                  </a:rPr>
                                  <m:t>𝜇</m:t>
                                </m:r>
                              </m:den>
                            </m:f>
                          </m:e>
                        </m:d>
                      </m:e>
                      <m:sup>
                        <m:r>
                          <a:rPr lang="en-US" sz="2800" i="1">
                            <a:latin typeface="Cambria Math" panose="02040503050406030204" pitchFamily="18" charset="0"/>
                          </a:rPr>
                          <m:t>𝑛</m:t>
                        </m:r>
                      </m:sup>
                    </m:sSup>
                    <m:r>
                      <a:rPr lang="en-US" sz="2800" b="0" i="1" smtClean="0">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1−</m:t>
                        </m:r>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1.5</m:t>
                            </m:r>
                          </m:den>
                        </m:f>
                      </m:e>
                    </m:d>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1.5</m:t>
                                </m:r>
                              </m:den>
                            </m:f>
                          </m:e>
                        </m:d>
                      </m:e>
                      <m:sup>
                        <m:r>
                          <a:rPr lang="en-US" sz="2800" i="1">
                            <a:latin typeface="Cambria Math" panose="02040503050406030204" pitchFamily="18" charset="0"/>
                          </a:rPr>
                          <m:t>𝑛</m:t>
                        </m:r>
                      </m:sup>
                    </m:sSup>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3</m:t>
                            </m:r>
                          </m:den>
                        </m:f>
                      </m:e>
                    </m:d>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num>
                              <m:den>
                                <m:r>
                                  <a:rPr lang="en-US" sz="2800" b="0" i="1" smtClean="0">
                                    <a:latin typeface="Cambria Math" panose="02040503050406030204" pitchFamily="18" charset="0"/>
                                  </a:rPr>
                                  <m:t>3</m:t>
                                </m:r>
                              </m:den>
                            </m:f>
                          </m:e>
                        </m:d>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 </m:t>
                    </m:r>
                    <m:r>
                      <a:rPr lang="en-US" sz="2800" b="0" i="1" smtClean="0">
                        <a:latin typeface="Cambria Math" panose="02040503050406030204" pitchFamily="18" charset="0"/>
                      </a:rPr>
                      <m:t>𝑛</m:t>
                    </m:r>
                    <m:r>
                      <a:rPr lang="en-US" sz="2800" b="0" i="1" smtClean="0">
                        <a:latin typeface="Cambria Math" panose="02040503050406030204" pitchFamily="18" charset="0"/>
                      </a:rPr>
                      <m:t>=0,1,2,….</m:t>
                    </m:r>
                  </m:oMath>
                </a14:m>
                <a:endParaRPr lang="en-US" sz="2800" dirty="0"/>
              </a:p>
              <a:p>
                <a:pPr marL="342900" indent="-342900" algn="l">
                  <a:lnSpc>
                    <a:spcPct val="150000"/>
                  </a:lnSpc>
                  <a:buClr>
                    <a:srgbClr val="37DAF9"/>
                  </a:buClr>
                  <a:buFont typeface="Wingdings" panose="05000000000000000000" pitchFamily="2" charset="2"/>
                  <a:buChar char="q"/>
                </a:pPr>
                <a:r>
                  <a:rPr lang="en-US" sz="2800" dirty="0"/>
                  <a:t> In the long run, there will be, on average,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𝜆</m:t>
                        </m:r>
                      </m:num>
                      <m:den>
                        <m:r>
                          <a:rPr lang="en-US" sz="2800" i="1">
                            <a:latin typeface="Cambria Math" panose="02040503050406030204" pitchFamily="18" charset="0"/>
                            <a:ea typeface="Cambria Math" panose="02040503050406030204" pitchFamily="18" charset="0"/>
                          </a:rPr>
                          <m:t>𝜇</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𝜆</m:t>
                        </m:r>
                      </m:den>
                    </m:f>
                    <m:r>
                      <a:rPr lang="en-US" sz="2800" b="0" i="0"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1.5−1</m:t>
                        </m:r>
                      </m:den>
                    </m:f>
                    <m:r>
                      <a:rPr lang="en-US" sz="2800" b="0" i="0" smtClean="0">
                        <a:latin typeface="Cambria Math" panose="02040503050406030204" pitchFamily="18" charset="0"/>
                        <a:ea typeface="Cambria Math" panose="02040503050406030204" pitchFamily="18" charset="0"/>
                      </a:rPr>
                      <m:t>=2</m:t>
                    </m:r>
                  </m:oMath>
                </a14:m>
                <a:r>
                  <a:rPr lang="en-US" sz="2800" dirty="0"/>
                  <a:t> customers in the system at any given time.</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26147" y="1205345"/>
                <a:ext cx="11292105" cy="4731879"/>
              </a:xfrm>
              <a:blipFill>
                <a:blip r:embed="rId3"/>
                <a:stretch>
                  <a:fillRect l="-917" b="-11856"/>
                </a:stretch>
              </a:blipFill>
            </p:spPr>
            <p:txBody>
              <a:bodyPr/>
              <a:lstStyle/>
              <a:p>
                <a:r>
                  <a:rPr lang="en-US">
                    <a:noFill/>
                  </a:rPr>
                  <a:t> </a:t>
                </a:r>
              </a:p>
            </p:txBody>
          </p:sp>
        </mc:Fallback>
      </mc:AlternateContent>
    </p:spTree>
    <p:extLst>
      <p:ext uri="{BB962C8B-B14F-4D97-AF65-F5344CB8AC3E}">
        <p14:creationId xmlns:p14="http://schemas.microsoft.com/office/powerpoint/2010/main" val="2366980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1166" y="1624948"/>
            <a:ext cx="10935534" cy="4509012"/>
          </a:xfrm>
        </p:spPr>
        <p:txBody>
          <a:bodyPr>
            <a:noAutofit/>
          </a:bodyPr>
          <a:lstStyle/>
          <a:p>
            <a:pPr algn="l">
              <a:lnSpc>
                <a:spcPct val="150000"/>
              </a:lnSpc>
              <a:buClr>
                <a:srgbClr val="37DAF9"/>
              </a:buClr>
            </a:pPr>
            <a:endParaRPr lang="en-US" sz="2600" dirty="0"/>
          </a:p>
          <a:p>
            <a:pPr algn="l">
              <a:lnSpc>
                <a:spcPct val="150000"/>
              </a:lnSpc>
              <a:buClr>
                <a:srgbClr val="37DAF9"/>
              </a:buClr>
            </a:pPr>
            <a:endParaRPr lang="en-US" sz="2600" dirty="0"/>
          </a:p>
        </p:txBody>
      </p:sp>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72</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04948" y="397030"/>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pic>
        <p:nvPicPr>
          <p:cNvPr id="3" name="Picture 2">
            <a:extLst>
              <a:ext uri="{FF2B5EF4-FFF2-40B4-BE49-F238E27FC236}">
                <a16:creationId xmlns:a16="http://schemas.microsoft.com/office/drawing/2014/main" id="{F25D077E-04B0-4EBA-A782-41BFE4D300C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1360" y="1538528"/>
            <a:ext cx="7365838" cy="4563617"/>
          </a:xfrm>
          <a:prstGeom prst="rect">
            <a:avLst/>
          </a:prstGeom>
        </p:spPr>
      </p:pic>
      <p:sp>
        <p:nvSpPr>
          <p:cNvPr id="13" name="TextBox 12">
            <a:extLst>
              <a:ext uri="{FF2B5EF4-FFF2-40B4-BE49-F238E27FC236}">
                <a16:creationId xmlns:a16="http://schemas.microsoft.com/office/drawing/2014/main" id="{B41B5F7A-423A-4087-BF55-F6B616E20D88}"/>
              </a:ext>
            </a:extLst>
          </p:cNvPr>
          <p:cNvSpPr txBox="1"/>
          <p:nvPr/>
        </p:nvSpPr>
        <p:spPr>
          <a:xfrm>
            <a:off x="3488009" y="564151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mc:AlternateContent xmlns:mc="http://schemas.openxmlformats.org/markup-compatibility/2006" xmlns:a14="http://schemas.microsoft.com/office/drawing/2010/main">
        <mc:Choice Requires="a14">
          <p:sp>
            <p:nvSpPr>
              <p:cNvPr id="14" name="Subtitle 4">
                <a:extLst>
                  <a:ext uri="{FF2B5EF4-FFF2-40B4-BE49-F238E27FC236}">
                    <a16:creationId xmlns:a16="http://schemas.microsoft.com/office/drawing/2014/main" id="{304AD25B-D478-4DAB-968E-406E0295723C}"/>
                  </a:ext>
                </a:extLst>
              </p:cNvPr>
              <p:cNvSpPr txBox="1">
                <a:spLocks/>
              </p:cNvSpPr>
              <p:nvPr/>
            </p:nvSpPr>
            <p:spPr>
              <a:xfrm>
                <a:off x="292608" y="1255617"/>
                <a:ext cx="6033248" cy="4986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50000"/>
                  </a:lnSpc>
                  <a:buClr>
                    <a:srgbClr val="37DAF9"/>
                  </a:buClr>
                  <a:buFont typeface="Wingdings" panose="05000000000000000000" pitchFamily="2" charset="2"/>
                  <a:buChar char="§"/>
                </a:pPr>
                <a:r>
                  <a:rPr lang="en-US" sz="2800" dirty="0"/>
                  <a:t>We plot a trajectory with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=1, </m:t>
                    </m:r>
                  </m:oMath>
                </a14:m>
                <a:endParaRPr lang="en-US" sz="2800" b="0" i="1" dirty="0">
                  <a:latin typeface="Cambria Math" panose="02040503050406030204" pitchFamily="18" charset="0"/>
                  <a:ea typeface="Cambria Math" panose="02040503050406030204" pitchFamily="18" charset="0"/>
                </a:endParaRPr>
              </a:p>
              <a:p>
                <a:pPr algn="l">
                  <a:lnSpc>
                    <a:spcPct val="150000"/>
                  </a:lnSpc>
                  <a:buClr>
                    <a:srgbClr val="37DAF9"/>
                  </a:buClr>
                </a:pPr>
                <a:r>
                  <a:rPr lang="en-US" sz="2800" b="0" dirty="0">
                    <a:ea typeface="Cambria Math" panose="02040503050406030204" pitchFamily="18" charset="0"/>
                  </a:rPr>
                  <a:t>       </a:t>
                </a:r>
                <a14:m>
                  <m:oMath xmlns:m="http://schemas.openxmlformats.org/officeDocument/2006/math">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=1.5, </m:t>
                    </m:r>
                  </m:oMath>
                </a14:m>
                <a:r>
                  <a:rPr lang="en-US" sz="2800" dirty="0"/>
                  <a:t> and 500 jumps.  </a:t>
                </a:r>
              </a:p>
              <a:p>
                <a:pPr marL="457200" indent="-457200" algn="l">
                  <a:lnSpc>
                    <a:spcPct val="150000"/>
                  </a:lnSpc>
                  <a:buClr>
                    <a:srgbClr val="37DAF9"/>
                  </a:buClr>
                  <a:buFont typeface="Arial" panose="020B0604020202020204" pitchFamily="34" charset="0"/>
                  <a:buChar char="•"/>
                </a:pPr>
                <a:r>
                  <a:rPr lang="en-US" sz="2800" dirty="0"/>
                  <a:t>We simulate 50,000 jumps </a:t>
                </a:r>
              </a:p>
              <a:p>
                <a:pPr algn="l">
                  <a:lnSpc>
                    <a:spcPct val="150000"/>
                  </a:lnSpc>
                  <a:buClr>
                    <a:srgbClr val="37DAF9"/>
                  </a:buClr>
                </a:pPr>
                <a:r>
                  <a:rPr lang="en-US" sz="2800" dirty="0"/>
                  <a:t>      and compute the mean </a:t>
                </a:r>
              </a:p>
              <a:p>
                <a:pPr algn="l">
                  <a:lnSpc>
                    <a:spcPct val="150000"/>
                  </a:lnSpc>
                  <a:buClr>
                    <a:srgbClr val="37DAF9"/>
                  </a:buClr>
                </a:pPr>
                <a:r>
                  <a:rPr lang="en-US" sz="2800" dirty="0"/>
                  <a:t>      number of customers </a:t>
                </a:r>
              </a:p>
              <a:p>
                <a:pPr algn="l">
                  <a:lnSpc>
                    <a:spcPct val="150000"/>
                  </a:lnSpc>
                  <a:buClr>
                    <a:srgbClr val="37DAF9"/>
                  </a:buClr>
                </a:pPr>
                <a:r>
                  <a:rPr lang="en-US" sz="2800" dirty="0"/>
                  <a:t>      </a:t>
                </a:r>
                <a:r>
                  <a:rPr lang="en-US" sz="2800" b="1" dirty="0"/>
                  <a:t>1.823064</a:t>
                </a:r>
              </a:p>
            </p:txBody>
          </p:sp>
        </mc:Choice>
        <mc:Fallback xmlns="">
          <p:sp>
            <p:nvSpPr>
              <p:cNvPr id="14" name="Subtitle 4">
                <a:extLst>
                  <a:ext uri="{FF2B5EF4-FFF2-40B4-BE49-F238E27FC236}">
                    <a16:creationId xmlns:a16="http://schemas.microsoft.com/office/drawing/2014/main" id="{304AD25B-D478-4DAB-968E-406E0295723C}"/>
                  </a:ext>
                </a:extLst>
              </p:cNvPr>
              <p:cNvSpPr txBox="1">
                <a:spLocks noRot="1" noChangeAspect="1" noMove="1" noResize="1" noEditPoints="1" noAdjustHandles="1" noChangeArrowheads="1" noChangeShapeType="1" noTextEdit="1"/>
              </p:cNvSpPr>
              <p:nvPr/>
            </p:nvSpPr>
            <p:spPr>
              <a:xfrm>
                <a:off x="292608" y="1255617"/>
                <a:ext cx="6033248" cy="4986739"/>
              </a:xfrm>
              <a:prstGeom prst="rect">
                <a:avLst/>
              </a:prstGeom>
              <a:blipFill>
                <a:blip r:embed="rId5"/>
                <a:stretch>
                  <a:fillRect l="-1818"/>
                </a:stretch>
              </a:blipFill>
            </p:spPr>
            <p:txBody>
              <a:bodyPr/>
              <a:lstStyle/>
              <a:p>
                <a:r>
                  <a:rPr lang="en-US">
                    <a:noFill/>
                  </a:rPr>
                  <a:t> </a:t>
                </a:r>
              </a:p>
            </p:txBody>
          </p:sp>
        </mc:Fallback>
      </mc:AlternateContent>
    </p:spTree>
    <p:extLst>
      <p:ext uri="{BB962C8B-B14F-4D97-AF65-F5344CB8AC3E}">
        <p14:creationId xmlns:p14="http://schemas.microsoft.com/office/powerpoint/2010/main" val="39688446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24977" y="333942"/>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73</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26147" y="1428212"/>
                <a:ext cx="11292105" cy="4509012"/>
              </a:xfrm>
            </p:spPr>
            <p:txBody>
              <a:bodyPr>
                <a:noAutofit/>
              </a:bodyPr>
              <a:lstStyle/>
              <a:p>
                <a:pPr algn="l">
                  <a:lnSpc>
                    <a:spcPct val="150000"/>
                  </a:lnSpc>
                  <a:buClr>
                    <a:srgbClr val="37DAF9"/>
                  </a:buClr>
                </a:pPr>
                <a:r>
                  <a:rPr lang="en-US" sz="2600" dirty="0"/>
                  <a:t>Simulate a trajectory of an M/M/1 queue with 500 jumps for:</a:t>
                </a:r>
              </a:p>
              <a:p>
                <a:pPr marL="342900" indent="-342900" algn="l">
                  <a:lnSpc>
                    <a:spcPct val="150000"/>
                  </a:lnSpc>
                  <a:buClr>
                    <a:srgbClr val="37DAF9"/>
                  </a:buClr>
                  <a:buFont typeface="Wingdings" panose="05000000000000000000" pitchFamily="2" charset="2"/>
                  <a:buChar char="q"/>
                </a:pPr>
                <a:r>
                  <a:rPr lang="en-US" sz="2600" dirty="0">
                    <a:ea typeface="Cambria Math" panose="02040503050406030204" pitchFamily="18" charset="0"/>
                  </a:rPr>
                  <a:t>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=0.5</m:t>
                    </m:r>
                  </m:oMath>
                </a14:m>
                <a:r>
                  <a:rPr lang="en-US" sz="2600" dirty="0"/>
                  <a:t> and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m:t>
                    </m:r>
                  </m:oMath>
                </a14:m>
                <a:r>
                  <a:rPr lang="en-US" sz="2600" dirty="0"/>
                  <a:t>,</a:t>
                </a:r>
              </a:p>
              <a:p>
                <a:pPr marL="342900" indent="-342900" algn="l">
                  <a:lnSpc>
                    <a:spcPct val="150000"/>
                  </a:lnSpc>
                  <a:buClr>
                    <a:srgbClr val="37DAF9"/>
                  </a:buClr>
                  <a:buFont typeface="Wingdings" panose="05000000000000000000" pitchFamily="2" charset="2"/>
                  <a:buChar char="q"/>
                </a:pPr>
                <a14:m>
                  <m:oMath xmlns:m="http://schemas.openxmlformats.org/officeDocument/2006/math">
                    <m:r>
                      <a:rPr lang="en-US" sz="2600" b="0" i="1"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ea typeface="Cambria Math" panose="02040503050406030204" pitchFamily="18" charset="0"/>
                      </a:rPr>
                      <m:t>𝜆</m:t>
                    </m:r>
                    <m:r>
                      <a:rPr lang="en-US" sz="2600" i="1">
                        <a:latin typeface="Cambria Math" panose="02040503050406030204" pitchFamily="18" charset="0"/>
                        <a:ea typeface="Cambria Math" panose="02040503050406030204" pitchFamily="18" charset="0"/>
                      </a:rPr>
                      <m:t>=1</m:t>
                    </m:r>
                  </m:oMath>
                </a14:m>
                <a:r>
                  <a:rPr lang="en-US" sz="2600" dirty="0"/>
                  <a:t> and </a:t>
                </a:r>
                <a14:m>
                  <m:oMath xmlns:m="http://schemas.openxmlformats.org/officeDocument/2006/math">
                    <m:r>
                      <a:rPr lang="en-US" sz="2600" i="1">
                        <a:latin typeface="Cambria Math" panose="02040503050406030204" pitchFamily="18" charset="0"/>
                        <a:ea typeface="Cambria Math" panose="02040503050406030204" pitchFamily="18" charset="0"/>
                      </a:rPr>
                      <m:t>𝜇</m:t>
                    </m:r>
                    <m:r>
                      <a:rPr lang="en-US" sz="2600" i="1">
                        <a:latin typeface="Cambria Math" panose="02040503050406030204" pitchFamily="18" charset="0"/>
                        <a:ea typeface="Cambria Math" panose="02040503050406030204" pitchFamily="18" charset="0"/>
                      </a:rPr>
                      <m:t>=1</m:t>
                    </m:r>
                  </m:oMath>
                </a14:m>
                <a:r>
                  <a:rPr lang="en-US" sz="2600" dirty="0"/>
                  <a:t>,</a:t>
                </a:r>
              </a:p>
              <a:p>
                <a:pPr algn="l">
                  <a:lnSpc>
                    <a:spcPct val="150000"/>
                  </a:lnSpc>
                  <a:buClr>
                    <a:srgbClr val="37DAF9"/>
                  </a:buClr>
                </a:pPr>
                <a:r>
                  <a:rPr lang="en-US" sz="2600" dirty="0"/>
                  <a:t>and </a:t>
                </a:r>
              </a:p>
              <a:p>
                <a:pPr marL="342900" indent="-342900" algn="l">
                  <a:lnSpc>
                    <a:spcPct val="150000"/>
                  </a:lnSpc>
                  <a:buClr>
                    <a:srgbClr val="37DAF9"/>
                  </a:buClr>
                  <a:buFont typeface="Wingdings" panose="05000000000000000000" pitchFamily="2" charset="2"/>
                  <a:buChar char="q"/>
                </a:pPr>
                <a14:m>
                  <m:oMath xmlns:m="http://schemas.openxmlformats.org/officeDocument/2006/math">
                    <m:r>
                      <a:rPr lang="en-US" sz="2600" i="1">
                        <a:latin typeface="Cambria Math" panose="02040503050406030204" pitchFamily="18" charset="0"/>
                        <a:ea typeface="Cambria Math" panose="02040503050406030204" pitchFamily="18" charset="0"/>
                      </a:rPr>
                      <m:t>𝜆</m:t>
                    </m:r>
                    <m:r>
                      <a:rPr lang="en-US" sz="2600" i="1">
                        <a:latin typeface="Cambria Math" panose="02040503050406030204" pitchFamily="18" charset="0"/>
                        <a:ea typeface="Cambria Math" panose="02040503050406030204" pitchFamily="18" charset="0"/>
                      </a:rPr>
                      <m:t>=1.5</m:t>
                    </m:r>
                  </m:oMath>
                </a14:m>
                <a:r>
                  <a:rPr lang="en-US" sz="2600" dirty="0"/>
                  <a:t> and </a:t>
                </a:r>
                <a14:m>
                  <m:oMath xmlns:m="http://schemas.openxmlformats.org/officeDocument/2006/math">
                    <m:r>
                      <a:rPr lang="en-US" sz="2600" i="1">
                        <a:latin typeface="Cambria Math" panose="02040503050406030204" pitchFamily="18" charset="0"/>
                        <a:ea typeface="Cambria Math" panose="02040503050406030204" pitchFamily="18" charset="0"/>
                      </a:rPr>
                      <m:t>𝜇</m:t>
                    </m:r>
                    <m:r>
                      <a:rPr lang="en-US" sz="2600" i="1">
                        <a:latin typeface="Cambria Math" panose="02040503050406030204" pitchFamily="18" charset="0"/>
                        <a:ea typeface="Cambria Math" panose="02040503050406030204" pitchFamily="18" charset="0"/>
                      </a:rPr>
                      <m:t>=1</m:t>
                    </m:r>
                    <m:r>
                      <a:rPr lang="en-US" sz="2600" b="0" i="0" smtClean="0">
                        <a:latin typeface="Cambria Math" panose="02040503050406030204" pitchFamily="18" charset="0"/>
                        <a:ea typeface="Cambria Math" panose="02040503050406030204" pitchFamily="18" charset="0"/>
                      </a:rPr>
                      <m:t>.</m:t>
                    </m:r>
                  </m:oMath>
                </a14:m>
                <a:endParaRPr lang="en-US" sz="2600" dirty="0"/>
              </a:p>
              <a:p>
                <a:pPr algn="l">
                  <a:lnSpc>
                    <a:spcPct val="150000"/>
                  </a:lnSpc>
                  <a:buClr>
                    <a:srgbClr val="37DAF9"/>
                  </a:buClr>
                </a:pPr>
                <a:endParaRPr lang="en-US" sz="3200" dirty="0"/>
              </a:p>
              <a:p>
                <a:pPr marL="342900" indent="-342900" algn="l">
                  <a:lnSpc>
                    <a:spcPct val="150000"/>
                  </a:lnSpc>
                  <a:buClr>
                    <a:srgbClr val="37DAF9"/>
                  </a:buClr>
                  <a:buFont typeface="Wingdings" panose="05000000000000000000" pitchFamily="2" charset="2"/>
                  <a:buChar char="q"/>
                </a:pPr>
                <a:endParaRPr lang="en-US" sz="28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26147" y="1428212"/>
                <a:ext cx="11292105" cy="4509012"/>
              </a:xfrm>
              <a:blipFill>
                <a:blip r:embed="rId4"/>
                <a:stretch>
                  <a:fillRect l="-971"/>
                </a:stretch>
              </a:blipFill>
            </p:spPr>
            <p:txBody>
              <a:bodyPr/>
              <a:lstStyle/>
              <a:p>
                <a:r>
                  <a:rPr lang="en-US">
                    <a:noFill/>
                  </a:rPr>
                  <a:t> </a:t>
                </a:r>
              </a:p>
            </p:txBody>
          </p:sp>
        </mc:Fallback>
      </mc:AlternateContent>
    </p:spTree>
    <p:extLst>
      <p:ext uri="{BB962C8B-B14F-4D97-AF65-F5344CB8AC3E}">
        <p14:creationId xmlns:p14="http://schemas.microsoft.com/office/powerpoint/2010/main" val="3376830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74</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357556"/>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SOLUTION</a:t>
            </a:r>
          </a:p>
        </p:txBody>
      </p:sp>
      <p:sp>
        <p:nvSpPr>
          <p:cNvPr id="13" name="TextBox 12">
            <a:extLst>
              <a:ext uri="{FF2B5EF4-FFF2-40B4-BE49-F238E27FC236}">
                <a16:creationId xmlns:a16="http://schemas.microsoft.com/office/drawing/2014/main" id="{B41B5F7A-423A-4087-BF55-F6B616E20D88}"/>
              </a:ext>
            </a:extLst>
          </p:cNvPr>
          <p:cNvSpPr txBox="1"/>
          <p:nvPr/>
        </p:nvSpPr>
        <p:spPr>
          <a:xfrm>
            <a:off x="761166" y="2498267"/>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99786"/>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pic>
        <p:nvPicPr>
          <p:cNvPr id="4" name="Picture 3">
            <a:extLst>
              <a:ext uri="{FF2B5EF4-FFF2-40B4-BE49-F238E27FC236}">
                <a16:creationId xmlns:a16="http://schemas.microsoft.com/office/drawing/2014/main" id="{52BD3041-F761-42F8-9A75-21885BDBF39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9629" y="1412576"/>
            <a:ext cx="9244314" cy="5049414"/>
          </a:xfrm>
          <a:prstGeom prst="rect">
            <a:avLst/>
          </a:prstGeom>
        </p:spPr>
      </p:pic>
    </p:spTree>
    <p:extLst>
      <p:ext uri="{BB962C8B-B14F-4D97-AF65-F5344CB8AC3E}">
        <p14:creationId xmlns:p14="http://schemas.microsoft.com/office/powerpoint/2010/main" val="1202669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24977" y="345738"/>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SOLUTION (CONT.)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26147" y="1428212"/>
            <a:ext cx="11292105" cy="4509012"/>
          </a:xfrm>
        </p:spPr>
        <p:txBody>
          <a:bodyPr>
            <a:noAutofit/>
          </a:bodyPr>
          <a:lstStyle/>
          <a:p>
            <a:pPr algn="l">
              <a:lnSpc>
                <a:spcPct val="150000"/>
              </a:lnSpc>
              <a:buClr>
                <a:srgbClr val="37DAF9"/>
              </a:buClr>
            </a:pPr>
            <a:endParaRPr lang="en-US" sz="3200" dirty="0"/>
          </a:p>
          <a:p>
            <a:pPr marL="342900" indent="-342900" algn="l">
              <a:lnSpc>
                <a:spcPct val="150000"/>
              </a:lnSpc>
              <a:buClr>
                <a:srgbClr val="37DAF9"/>
              </a:buClr>
              <a:buFont typeface="Wingdings" panose="05000000000000000000" pitchFamily="2" charset="2"/>
              <a:buChar char="q"/>
            </a:pPr>
            <a:endParaRPr lang="en-US" sz="2800" dirty="0"/>
          </a:p>
        </p:txBody>
      </p:sp>
      <p:pic>
        <p:nvPicPr>
          <p:cNvPr id="3" name="Picture 2">
            <a:extLst>
              <a:ext uri="{FF2B5EF4-FFF2-40B4-BE49-F238E27FC236}">
                <a16:creationId xmlns:a16="http://schemas.microsoft.com/office/drawing/2014/main" id="{21C27108-8846-4837-908A-1745C231F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4" y="1440008"/>
            <a:ext cx="8158163" cy="5405010"/>
          </a:xfrm>
          <a:prstGeom prst="rect">
            <a:avLst/>
          </a:prstGeom>
        </p:spPr>
      </p:pic>
    </p:spTree>
    <p:extLst>
      <p:ext uri="{BB962C8B-B14F-4D97-AF65-F5344CB8AC3E}">
        <p14:creationId xmlns:p14="http://schemas.microsoft.com/office/powerpoint/2010/main" val="3942263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76</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224839" y="360727"/>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SOLUTION (CONT.)</a:t>
            </a: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99786"/>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pic>
        <p:nvPicPr>
          <p:cNvPr id="3" name="Picture 2">
            <a:extLst>
              <a:ext uri="{FF2B5EF4-FFF2-40B4-BE49-F238E27FC236}">
                <a16:creationId xmlns:a16="http://schemas.microsoft.com/office/drawing/2014/main" id="{0B8039FC-9BE2-4CF0-BF3C-7C9ACC00D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4" y="1428577"/>
            <a:ext cx="8029576" cy="5364480"/>
          </a:xfrm>
          <a:prstGeom prst="rect">
            <a:avLst/>
          </a:prstGeom>
        </p:spPr>
      </p:pic>
    </p:spTree>
    <p:extLst>
      <p:ext uri="{BB962C8B-B14F-4D97-AF65-F5344CB8AC3E}">
        <p14:creationId xmlns:p14="http://schemas.microsoft.com/office/powerpoint/2010/main" val="2308532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276724"/>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(2)</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77</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50900" y="1370993"/>
                <a:ext cx="10703828" cy="4704093"/>
              </a:xfrm>
            </p:spPr>
            <p:txBody>
              <a:bodyPr>
                <a:noAutofit/>
              </a:bodyPr>
              <a:lstStyle/>
              <a:p>
                <a:pPr algn="l">
                  <a:lnSpc>
                    <a:spcPct val="150000"/>
                  </a:lnSpc>
                </a:pPr>
                <a:r>
                  <a:rPr lang="en-US" sz="2600" dirty="0"/>
                  <a:t>Bird flock size is often modeled as a </a:t>
                </a:r>
                <a:r>
                  <a:rPr lang="en-US" sz="2600" b="1" i="1" dirty="0"/>
                  <a:t>birth-and-death process with immigration and emigration</a:t>
                </a:r>
                <a:r>
                  <a:rPr lang="en-US" sz="2600" dirty="0"/>
                  <a:t>. In this model,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𝛼</m:t>
                    </m:r>
                    <m:r>
                      <a:rPr lang="en-US" sz="2600" b="0" i="1" smtClean="0">
                        <a:latin typeface="Cambria Math" panose="02040503050406030204" pitchFamily="18" charset="0"/>
                        <a:ea typeface="Cambria Math" panose="02040503050406030204" pitchFamily="18" charset="0"/>
                      </a:rPr>
                      <m:t> </m:t>
                    </m:r>
                  </m:oMath>
                </a14:m>
                <a:r>
                  <a:rPr lang="en-US" sz="2600" b="0" dirty="0">
                    <a:ea typeface="Cambria Math" panose="02040503050406030204" pitchFamily="18" charset="0"/>
                  </a:rPr>
                  <a:t> and </a:t>
                </a: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𝜇</m:t>
                        </m:r>
                      </m:e>
                      <m:sub>
                        <m:r>
                          <a:rPr lang="en-US" sz="2600" b="0" i="1" smtClean="0">
                            <a:latin typeface="Cambria Math" panose="02040503050406030204" pitchFamily="18" charset="0"/>
                            <a:ea typeface="Cambria Math" panose="02040503050406030204" pitchFamily="18" charset="0"/>
                          </a:rPr>
                          <m:t>𝑛</m:t>
                        </m:r>
                      </m:sub>
                    </m:sSub>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𝛽</m:t>
                    </m:r>
                  </m:oMath>
                </a14:m>
                <a:r>
                  <a:rPr lang="en-US" sz="2600" b="0" dirty="0">
                    <a:ea typeface="Cambria Math" panose="02040503050406030204" pitchFamily="18" charset="0"/>
                  </a:rPr>
                  <a:t> where </a:t>
                </a:r>
                <a14:m>
                  <m:oMath xmlns:m="http://schemas.openxmlformats.org/officeDocument/2006/math">
                    <m:r>
                      <a:rPr lang="en-US" sz="2600" b="0" i="1" smtClean="0">
                        <a:latin typeface="Cambria Math" panose="02040503050406030204" pitchFamily="18" charset="0"/>
                        <a:ea typeface="Cambria Math" panose="02040503050406030204" pitchFamily="18" charset="0"/>
                      </a:rPr>
                      <m:t>𝛼</m:t>
                    </m:r>
                  </m:oMath>
                </a14:m>
                <a:r>
                  <a:rPr lang="en-US" sz="2600" b="0" dirty="0">
                    <a:ea typeface="Cambria Math" panose="02040503050406030204" pitchFamily="18" charset="0"/>
                  </a:rPr>
                  <a:t> is the </a:t>
                </a:r>
                <a:r>
                  <a:rPr lang="en-US" sz="2600" b="1" i="1" dirty="0">
                    <a:ea typeface="Cambria Math" panose="02040503050406030204" pitchFamily="18" charset="0"/>
                  </a:rPr>
                  <a:t>rate of immigration </a:t>
                </a:r>
                <a:r>
                  <a:rPr lang="en-US" sz="2600" b="0" dirty="0">
                    <a:ea typeface="Cambria Math" panose="02040503050406030204" pitchFamily="18" charset="0"/>
                  </a:rPr>
                  <a:t>(joining the flock) and </a:t>
                </a:r>
                <a14:m>
                  <m:oMath xmlns:m="http://schemas.openxmlformats.org/officeDocument/2006/math">
                    <m:r>
                      <a:rPr lang="en-US" sz="2600" b="0" i="1" smtClean="0">
                        <a:latin typeface="Cambria Math" panose="02040503050406030204" pitchFamily="18" charset="0"/>
                        <a:ea typeface="Cambria Math" panose="02040503050406030204" pitchFamily="18" charset="0"/>
                      </a:rPr>
                      <m:t>𝛽</m:t>
                    </m:r>
                  </m:oMath>
                </a14:m>
                <a:r>
                  <a:rPr lang="en-US" sz="2600" b="0" dirty="0">
                    <a:ea typeface="Cambria Math" panose="02040503050406030204" pitchFamily="18" charset="0"/>
                  </a:rPr>
                  <a:t> is the </a:t>
                </a:r>
                <a:r>
                  <a:rPr lang="en-US" sz="2600" b="1" i="1" dirty="0">
                    <a:ea typeface="Cambria Math" panose="02040503050406030204" pitchFamily="18" charset="0"/>
                  </a:rPr>
                  <a:t>rate of emigration</a:t>
                </a:r>
                <a:r>
                  <a:rPr lang="en-US" sz="2600" b="0" dirty="0">
                    <a:ea typeface="Cambria Math" panose="02040503050406030204" pitchFamily="18" charset="0"/>
                  </a:rPr>
                  <a:t> (leaving the flock). Note that because of immigration, the flock would never die out. </a:t>
                </a:r>
                <a:r>
                  <a:rPr lang="en-US" sz="2600" dirty="0">
                    <a:ea typeface="Cambria Math" panose="02040503050406030204" pitchFamily="18" charset="0"/>
                  </a:rPr>
                  <a:t>We generate a trajectory of the process until the flock size increases from 10 to 25 birds, a</a:t>
                </a:r>
                <a:r>
                  <a:rPr lang="en-US" sz="2600" b="0" dirty="0">
                    <a:ea typeface="Cambria Math" panose="02040503050406030204" pitchFamily="18" charset="0"/>
                  </a:rPr>
                  <a:t>ssuming </a:t>
                </a:r>
                <a14:m>
                  <m:oMath xmlns:m="http://schemas.openxmlformats.org/officeDocument/2006/math">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=1.4, </m:t>
                    </m:r>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=1.2, </m:t>
                    </m:r>
                    <m:r>
                      <a:rPr lang="en-US" sz="2600" b="0" i="1" smtClean="0">
                        <a:latin typeface="Cambria Math" panose="02040503050406030204" pitchFamily="18" charset="0"/>
                        <a:ea typeface="Cambria Math" panose="02040503050406030204" pitchFamily="18" charset="0"/>
                      </a:rPr>
                      <m:t>𝛼</m:t>
                    </m:r>
                    <m:r>
                      <a:rPr lang="en-US" sz="2600" b="0" i="1" smtClean="0">
                        <a:latin typeface="Cambria Math" panose="02040503050406030204" pitchFamily="18" charset="0"/>
                        <a:ea typeface="Cambria Math" panose="02040503050406030204" pitchFamily="18" charset="0"/>
                      </a:rPr>
                      <m:t>=0.3,</m:t>
                    </m:r>
                  </m:oMath>
                </a14:m>
                <a:r>
                  <a:rPr lang="en-US" sz="2600" b="0" dirty="0">
                    <a:ea typeface="Cambria Math" panose="02040503050406030204" pitchFamily="18" charset="0"/>
                  </a:rPr>
                  <a:t> and </a:t>
                </a:r>
                <a14:m>
                  <m:oMath xmlns:m="http://schemas.openxmlformats.org/officeDocument/2006/math">
                    <m:r>
                      <a:rPr lang="en-US" sz="2600" b="0" i="1" smtClean="0">
                        <a:latin typeface="Cambria Math" panose="02040503050406030204" pitchFamily="18" charset="0"/>
                        <a:ea typeface="Cambria Math" panose="02040503050406030204" pitchFamily="18" charset="0"/>
                      </a:rPr>
                      <m:t>𝛽</m:t>
                    </m:r>
                    <m:r>
                      <a:rPr lang="en-US" sz="2600" b="0" i="1" smtClean="0">
                        <a:latin typeface="Cambria Math" panose="02040503050406030204" pitchFamily="18" charset="0"/>
                        <a:ea typeface="Cambria Math" panose="02040503050406030204" pitchFamily="18" charset="0"/>
                      </a:rPr>
                      <m:t>=0.1.</m:t>
                    </m:r>
                  </m:oMath>
                </a14:m>
                <a:endParaRPr lang="en-US" sz="2600" b="0" dirty="0">
                  <a:ea typeface="Cambria Math" panose="02040503050406030204" pitchFamily="18" charset="0"/>
                </a:endParaRPr>
              </a:p>
              <a:p>
                <a:pPr algn="l">
                  <a:lnSpc>
                    <a:spcPct val="150000"/>
                  </a:lnSpc>
                  <a:buClr>
                    <a:srgbClr val="37DAF9"/>
                  </a:buClr>
                </a:pPr>
                <a:endParaRPr lang="en-US" sz="28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50900" y="1370993"/>
                <a:ext cx="10703828" cy="4704093"/>
              </a:xfrm>
              <a:blipFill>
                <a:blip r:embed="rId3"/>
                <a:stretch>
                  <a:fillRect l="-1025"/>
                </a:stretch>
              </a:blipFill>
            </p:spPr>
            <p:txBody>
              <a:bodyPr/>
              <a:lstStyle/>
              <a:p>
                <a:r>
                  <a:rPr lang="en-US">
                    <a:noFill/>
                  </a:rPr>
                  <a:t> </a:t>
                </a:r>
              </a:p>
            </p:txBody>
          </p:sp>
        </mc:Fallback>
      </mc:AlternateContent>
    </p:spTree>
    <p:extLst>
      <p:ext uri="{BB962C8B-B14F-4D97-AF65-F5344CB8AC3E}">
        <p14:creationId xmlns:p14="http://schemas.microsoft.com/office/powerpoint/2010/main" val="9333531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78</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348778" y="341675"/>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(2) (CONT.)</a:t>
            </a: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99786"/>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pic>
        <p:nvPicPr>
          <p:cNvPr id="5" name="Picture 4">
            <a:extLst>
              <a:ext uri="{FF2B5EF4-FFF2-40B4-BE49-F238E27FC236}">
                <a16:creationId xmlns:a16="http://schemas.microsoft.com/office/drawing/2014/main" id="{3F223124-6AA3-4BB9-BD00-DC51C85D8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49" y="1160223"/>
            <a:ext cx="8603730" cy="5326302"/>
          </a:xfrm>
          <a:prstGeom prst="rect">
            <a:avLst/>
          </a:prstGeom>
        </p:spPr>
      </p:pic>
      <p:sp>
        <p:nvSpPr>
          <p:cNvPr id="11" name="TextBox 10">
            <a:extLst>
              <a:ext uri="{FF2B5EF4-FFF2-40B4-BE49-F238E27FC236}">
                <a16:creationId xmlns:a16="http://schemas.microsoft.com/office/drawing/2014/main" id="{B3D23917-4300-461F-982B-CA97D51E9E4C}"/>
              </a:ext>
            </a:extLst>
          </p:cNvPr>
          <p:cNvSpPr txBox="1"/>
          <p:nvPr/>
        </p:nvSpPr>
        <p:spPr>
          <a:xfrm>
            <a:off x="10058400" y="2700338"/>
            <a:ext cx="1280977"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002356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73640"/>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BIRD FLOCK SIZE EXERCISE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79</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50900" y="1566074"/>
                <a:ext cx="10703828" cy="4509012"/>
              </a:xfrm>
            </p:spPr>
            <p:txBody>
              <a:bodyPr>
                <a:noAutofit/>
              </a:bodyPr>
              <a:lstStyle/>
              <a:p>
                <a:pPr algn="l">
                  <a:lnSpc>
                    <a:spcPct val="150000"/>
                  </a:lnSpc>
                </a:pPr>
                <a:r>
                  <a:rPr lang="en-US" sz="2600" dirty="0"/>
                  <a:t>Plot a trajectory of a birth-and-death process with immigration and emigration with </a:t>
                </a:r>
                <a14:m>
                  <m:oMath xmlns:m="http://schemas.openxmlformats.org/officeDocument/2006/math">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=0.8, </m:t>
                    </m:r>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=1.1, </m:t>
                    </m:r>
                    <m:r>
                      <a:rPr lang="en-US" sz="2600" b="0" i="1" smtClean="0">
                        <a:latin typeface="Cambria Math" panose="02040503050406030204" pitchFamily="18" charset="0"/>
                        <a:ea typeface="Cambria Math" panose="02040503050406030204" pitchFamily="18" charset="0"/>
                      </a:rPr>
                      <m:t>𝛼</m:t>
                    </m:r>
                    <m:r>
                      <a:rPr lang="en-US" sz="2600" b="0" i="1" smtClean="0">
                        <a:latin typeface="Cambria Math" panose="02040503050406030204" pitchFamily="18" charset="0"/>
                        <a:ea typeface="Cambria Math" panose="02040503050406030204" pitchFamily="18" charset="0"/>
                      </a:rPr>
                      <m:t>=0.1,</m:t>
                    </m:r>
                  </m:oMath>
                </a14:m>
                <a:r>
                  <a:rPr lang="en-US" sz="2600" b="0" dirty="0">
                    <a:ea typeface="Cambria Math" panose="02040503050406030204" pitchFamily="18" charset="0"/>
                  </a:rPr>
                  <a:t> and </a:t>
                </a:r>
                <a14:m>
                  <m:oMath xmlns:m="http://schemas.openxmlformats.org/officeDocument/2006/math">
                    <m:r>
                      <a:rPr lang="en-US" sz="2600" b="0" i="1" smtClean="0">
                        <a:latin typeface="Cambria Math" panose="02040503050406030204" pitchFamily="18" charset="0"/>
                        <a:ea typeface="Cambria Math" panose="02040503050406030204" pitchFamily="18" charset="0"/>
                      </a:rPr>
                      <m:t>𝛽</m:t>
                    </m:r>
                    <m:r>
                      <a:rPr lang="en-US" sz="2600" b="0" i="1" smtClean="0">
                        <a:latin typeface="Cambria Math" panose="02040503050406030204" pitchFamily="18" charset="0"/>
                        <a:ea typeface="Cambria Math" panose="02040503050406030204" pitchFamily="18" charset="0"/>
                      </a:rPr>
                      <m:t>=0.2.</m:t>
                    </m:r>
                  </m:oMath>
                </a14:m>
                <a:r>
                  <a:rPr lang="en-US" sz="2600" b="0" dirty="0">
                    <a:ea typeface="Cambria Math" panose="02040503050406030204" pitchFamily="18" charset="0"/>
                  </a:rPr>
                  <a:t> Assume it starts with 20 birds and ends </a:t>
                </a:r>
                <a:r>
                  <a:rPr lang="en-US" sz="2600" dirty="0">
                    <a:ea typeface="Cambria Math" panose="02040503050406030204" pitchFamily="18" charset="0"/>
                  </a:rPr>
                  <a:t>with 30 birds.</a:t>
                </a:r>
                <a:endParaRPr lang="en-US" sz="2600" b="0" dirty="0">
                  <a:ea typeface="Cambria Math" panose="02040503050406030204" pitchFamily="18" charset="0"/>
                </a:endParaRPr>
              </a:p>
              <a:p>
                <a:pPr algn="l">
                  <a:lnSpc>
                    <a:spcPct val="150000"/>
                  </a:lnSpc>
                  <a:buClr>
                    <a:srgbClr val="37DAF9"/>
                  </a:buClr>
                </a:pPr>
                <a:endParaRPr lang="en-US" sz="28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50900" y="1566074"/>
                <a:ext cx="10703828" cy="4509012"/>
              </a:xfrm>
              <a:blipFill>
                <a:blip r:embed="rId4"/>
                <a:stretch>
                  <a:fillRect l="-1025" r="-171"/>
                </a:stretch>
              </a:blipFill>
            </p:spPr>
            <p:txBody>
              <a:bodyPr/>
              <a:lstStyle/>
              <a:p>
                <a:r>
                  <a:rPr lang="en-US">
                    <a:noFill/>
                  </a:rPr>
                  <a:t> </a:t>
                </a:r>
              </a:p>
            </p:txBody>
          </p:sp>
        </mc:Fallback>
      </mc:AlternateContent>
    </p:spTree>
    <p:extLst>
      <p:ext uri="{BB962C8B-B14F-4D97-AF65-F5344CB8AC3E}">
        <p14:creationId xmlns:p14="http://schemas.microsoft.com/office/powerpoint/2010/main" val="330324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016000" y="674411"/>
            <a:ext cx="10020300" cy="693737"/>
          </a:xfrm>
        </p:spPr>
        <p:txBody>
          <a:bodyPr>
            <a:normAutofit fontScale="90000"/>
          </a:bodyPr>
          <a:lstStyle/>
          <a:p>
            <a:r>
              <a:rPr lang="en-US" dirty="0"/>
              <a:t>Example of Markov Chain (Cont.)</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1350" y="1519518"/>
                <a:ext cx="10871200" cy="4834186"/>
              </a:xfrm>
            </p:spPr>
            <p:txBody>
              <a:bodyPr>
                <a:normAutofit lnSpcReduction="10000"/>
              </a:bodyPr>
              <a:lstStyle/>
              <a:p>
                <a:pPr algn="l">
                  <a:lnSpc>
                    <a:spcPct val="150000"/>
                  </a:lnSpc>
                </a:pPr>
                <a:r>
                  <a:rPr lang="en-US" u="sng" dirty="0"/>
                  <a:t>Definition.</a:t>
                </a:r>
                <a:r>
                  <a:rPr lang="en-US" dirty="0"/>
                  <a:t>  </a:t>
                </a:r>
                <a:r>
                  <a:rPr lang="en-US" b="1" i="1" dirty="0"/>
                  <a:t>Steady-state</a:t>
                </a:r>
                <a:r>
                  <a:rPr lang="en-US" dirty="0"/>
                  <a:t> (or </a:t>
                </a:r>
                <a:r>
                  <a:rPr lang="en-US" b="1" i="1" dirty="0"/>
                  <a:t>limiting</a:t>
                </a:r>
                <a:r>
                  <a:rPr lang="en-US" dirty="0"/>
                  <a:t>) </a:t>
                </a:r>
                <a:r>
                  <a:rPr lang="en-US" b="1" i="1" dirty="0"/>
                  <a:t>probabilities</a:t>
                </a:r>
                <a:r>
                  <a:rPr lang="en-US" dirty="0"/>
                  <a:t> are long-term proportions that a Markov chain spends in each state.  Assume that are </a:t>
                </a:r>
                <a14:m>
                  <m:oMath xmlns:m="http://schemas.openxmlformats.org/officeDocument/2006/math">
                    <m:r>
                      <a:rPr lang="en-US" b="0" i="1" smtClean="0">
                        <a:latin typeface="Cambria Math" panose="02040503050406030204" pitchFamily="18" charset="0"/>
                      </a:rPr>
                      <m:t>𝑘</m:t>
                    </m:r>
                  </m:oMath>
                </a14:m>
                <a:r>
                  <a:rPr lang="en-US" dirty="0"/>
                  <a:t> states. Let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𝑗</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lim>
                        </m:limLow>
                      </m:fName>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func>
                  </m:oMath>
                </a14:m>
                <a:r>
                  <a:rPr lang="en-US" dirty="0"/>
                  <a:t> be the steady-state probability of state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and 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be the one-step transition probability from state </a:t>
                </a:r>
                <a14:m>
                  <m:oMath xmlns:m="http://schemas.openxmlformats.org/officeDocument/2006/math">
                    <m:r>
                      <a:rPr lang="en-US" b="0" i="1" smtClean="0">
                        <a:latin typeface="Cambria Math" panose="02040503050406030204" pitchFamily="18" charset="0"/>
                      </a:rPr>
                      <m:t>𝑖</m:t>
                    </m:r>
                  </m:oMath>
                </a14:m>
                <a:r>
                  <a:rPr lang="en-US" b="0" dirty="0"/>
                  <a:t> </a:t>
                </a:r>
                <a:r>
                  <a:rPr lang="en-US" dirty="0"/>
                  <a:t>to state </a:t>
                </a:r>
                <a14:m>
                  <m:oMath xmlns:m="http://schemas.openxmlformats.org/officeDocument/2006/math">
                    <m:r>
                      <a:rPr lang="en-US" b="0" i="1" smtClean="0">
                        <a:latin typeface="Cambria Math" panose="02040503050406030204" pitchFamily="18" charset="0"/>
                      </a:rPr>
                      <m:t>𝑗</m:t>
                    </m:r>
                  </m:oMath>
                </a14:m>
                <a:r>
                  <a:rPr lang="en-US" dirty="0"/>
                  <a:t>. Then steady-state probabilities satisfy the system of linear equations:</a:t>
                </a:r>
                <a:endParaRPr lang="en-US" i="1" dirty="0">
                  <a:latin typeface="Cambria Math" panose="02040503050406030204" pitchFamily="18" charset="0"/>
                </a:endParaRPr>
              </a:p>
              <a:p>
                <a:pPr>
                  <a:lnSpc>
                    <a:spcPct val="150000"/>
                  </a:lnSpc>
                </a:pPr>
                <a14:m>
                  <m:oMath xmlns:m="http://schemas.openxmlformats.org/officeDocument/2006/math">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𝑗</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r>
                              <a:rPr lang="en-US" b="0" i="1" smtClean="0">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r>
                          <a:rPr lang="en-US" b="0" i="1" smtClean="0">
                            <a:latin typeface="Cambria Math" panose="02040503050406030204" pitchFamily="18" charset="0"/>
                          </a:rPr>
                          <m:t> ,</m:t>
                        </m:r>
                      </m:e>
                    </m:nary>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𝑘</m:t>
                        </m:r>
                      </m:sub>
                    </m:sSub>
                    <m:r>
                      <a:rPr lang="en-US" b="0" i="1" smtClean="0">
                        <a:latin typeface="Cambria Math" panose="02040503050406030204" pitchFamily="18" charset="0"/>
                      </a:rPr>
                      <m:t>=1.</m:t>
                    </m:r>
                  </m:oMath>
                </a14:m>
                <a:endParaRPr lang="en-US" dirty="0"/>
              </a:p>
              <a:p>
                <a:pPr algn="l">
                  <a:lnSpc>
                    <a:spcPct val="150000"/>
                  </a:lnSpc>
                </a:pPr>
                <a:r>
                  <a:rPr lang="en-US" dirty="0"/>
                  <a:t>Proof: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 </m:t>
                            </m:r>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oMath>
                </a14:m>
                <a:r>
                  <a:rPr lang="en-US" dirty="0"/>
                  <a:t> Passing to the limit when </a:t>
                </a:r>
                <a14:m>
                  <m:oMath xmlns:m="http://schemas.openxmlformats.org/officeDocument/2006/math">
                    <m:r>
                      <a:rPr lang="en-US" b="0" i="1" smtClean="0">
                        <a:latin typeface="Cambria Math" panose="02040503050406030204" pitchFamily="18" charset="0"/>
                      </a:rPr>
                      <m:t>𝑛</m:t>
                    </m:r>
                  </m:oMath>
                </a14:m>
                <a:r>
                  <a:rPr lang="en-US" dirty="0"/>
                  <a:t> tends to infinity, we get the result. </a:t>
                </a:r>
              </a:p>
              <a:p>
                <a:pPr algn="l">
                  <a:lnSpc>
                    <a:spcPct val="150000"/>
                  </a:lnSpc>
                </a:pPr>
                <a:endParaRPr lang="en-US" dirty="0"/>
              </a:p>
              <a:p>
                <a:pPr algn="l">
                  <a:lnSpc>
                    <a:spcPct val="150000"/>
                  </a:lnSpc>
                </a:pPr>
                <a:endParaRPr lang="en-US" dirty="0"/>
              </a:p>
            </p:txBody>
          </p:sp>
        </mc:Choice>
        <mc:Fallback xmlns="">
          <p:sp>
            <p:nvSpPr>
              <p:cNvPr id="3" name="Subtitle 2">
                <a:extLst>
                  <a:ext uri="{FF2B5EF4-FFF2-40B4-BE49-F238E27FC236}">
                    <a16:creationId xmlns:a16="http://schemas.microsoft.com/office/drawing/2014/main" id="{34571679-46DF-420E-8719-32ACF67543F5}"/>
                  </a:ext>
                </a:extLst>
              </p:cNvPr>
              <p:cNvSpPr>
                <a:spLocks noGrp="1" noRot="1" noChangeAspect="1" noMove="1" noResize="1" noEditPoints="1" noAdjustHandles="1" noChangeArrowheads="1" noChangeShapeType="1" noTextEdit="1"/>
              </p:cNvSpPr>
              <p:nvPr>
                <p:ph type="subTitle" idx="1"/>
              </p:nvPr>
            </p:nvSpPr>
            <p:spPr>
              <a:xfrm>
                <a:off x="641350" y="1519518"/>
                <a:ext cx="10871200" cy="4834186"/>
              </a:xfrm>
              <a:blipFill>
                <a:blip r:embed="rId2"/>
                <a:stretch>
                  <a:fillRect l="-841" r="-336" b="-37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a:t>
            </a:r>
            <a:endParaRPr lang="en-US" dirty="0">
              <a:solidFill>
                <a:schemeClr val="bg1"/>
              </a:solidFill>
            </a:endParaRPr>
          </a:p>
        </p:txBody>
      </p:sp>
    </p:spTree>
    <p:extLst>
      <p:ext uri="{BB962C8B-B14F-4D97-AF65-F5344CB8AC3E}">
        <p14:creationId xmlns:p14="http://schemas.microsoft.com/office/powerpoint/2010/main" val="4244278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80</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461205"/>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BIRD FLOCK SIZE EXERCISE SOLUTION </a:t>
            </a: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30501"/>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sp>
        <p:nvSpPr>
          <p:cNvPr id="11" name="TextBox 10">
            <a:extLst>
              <a:ext uri="{FF2B5EF4-FFF2-40B4-BE49-F238E27FC236}">
                <a16:creationId xmlns:a16="http://schemas.microsoft.com/office/drawing/2014/main" id="{B3D23917-4300-461F-982B-CA97D51E9E4C}"/>
              </a:ext>
            </a:extLst>
          </p:cNvPr>
          <p:cNvSpPr txBox="1"/>
          <p:nvPr/>
        </p:nvSpPr>
        <p:spPr>
          <a:xfrm>
            <a:off x="10106026" y="2694262"/>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3" name="Picture 2">
            <a:extLst>
              <a:ext uri="{FF2B5EF4-FFF2-40B4-BE49-F238E27FC236}">
                <a16:creationId xmlns:a16="http://schemas.microsoft.com/office/drawing/2014/main" id="{AB0CEF85-7B52-4CDC-A92D-60528BF5883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35188" y="1683317"/>
            <a:ext cx="8196953" cy="4899219"/>
          </a:xfrm>
          <a:prstGeom prst="rect">
            <a:avLst/>
          </a:prstGeom>
        </p:spPr>
      </p:pic>
    </p:spTree>
    <p:extLst>
      <p:ext uri="{BB962C8B-B14F-4D97-AF65-F5344CB8AC3E}">
        <p14:creationId xmlns:p14="http://schemas.microsoft.com/office/powerpoint/2010/main" val="9146951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81</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50900" y="1206767"/>
            <a:ext cx="3429775" cy="4044765"/>
          </a:xfrm>
        </p:spPr>
        <p:txBody>
          <a:bodyPr vert="horz">
            <a:noAutofit/>
          </a:bodyPr>
          <a:lstStyle/>
          <a:p>
            <a:pPr algn="l">
              <a:lnSpc>
                <a:spcPct val="100000"/>
              </a:lnSpc>
            </a:pPr>
            <a:endParaRPr lang="en-US" sz="5000" dirty="0">
              <a:ea typeface="Cambria Math" panose="02040503050406030204" pitchFamily="18" charset="0"/>
            </a:endParaRPr>
          </a:p>
          <a:p>
            <a:pPr algn="l">
              <a:lnSpc>
                <a:spcPct val="100000"/>
              </a:lnSpc>
            </a:pPr>
            <a:endParaRPr lang="en-US" sz="1000" dirty="0">
              <a:ea typeface="Cambria Math" panose="02040503050406030204" pitchFamily="18" charset="0"/>
            </a:endParaRPr>
          </a:p>
          <a:p>
            <a:pPr>
              <a:lnSpc>
                <a:spcPct val="100000"/>
              </a:lnSpc>
            </a:pPr>
            <a:r>
              <a:rPr lang="en-US" sz="5000" dirty="0">
                <a:ea typeface="Cambria Math" panose="02040503050406030204" pitchFamily="18" charset="0"/>
              </a:rPr>
              <a:t>BRANCHING PROCESS</a:t>
            </a:r>
            <a:endParaRPr lang="en-US" sz="5000" b="0" dirty="0">
              <a:ea typeface="Cambria Math" panose="02040503050406030204" pitchFamily="18" charset="0"/>
            </a:endParaRP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7" name="Subtitle 4">
                <a:extLst>
                  <a:ext uri="{FF2B5EF4-FFF2-40B4-BE49-F238E27FC236}">
                    <a16:creationId xmlns:a16="http://schemas.microsoft.com/office/drawing/2014/main" id="{CC5A7F44-8B17-4D8C-B0F2-DF45B37333A4}"/>
                  </a:ext>
                </a:extLst>
              </p:cNvPr>
              <p:cNvSpPr txBox="1">
                <a:spLocks/>
              </p:cNvSpPr>
              <p:nvPr/>
            </p:nvSpPr>
            <p:spPr>
              <a:xfrm>
                <a:off x="4091874" y="737791"/>
                <a:ext cx="7660425" cy="53824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b="1" u="sng" dirty="0"/>
                  <a:t>Definition.</a:t>
                </a:r>
                <a:r>
                  <a:rPr lang="en-US" dirty="0"/>
                  <a:t> A branching process is a discrete-time stochastic process that keeps track of the size of the  </a:t>
                </a:r>
                <a14:m>
                  <m:oMath xmlns:m="http://schemas.openxmlformats.org/officeDocument/2006/math">
                    <m:r>
                      <a:rPr lang="en-US" i="1" dirty="0" smtClean="0">
                        <a:latin typeface="Cambria Math" panose="02040503050406030204" pitchFamily="18" charset="0"/>
                      </a:rPr>
                      <m:t>𝑛</m:t>
                    </m:r>
                  </m:oMath>
                </a14:m>
                <a:r>
                  <a:rPr lang="en-US" dirty="0"/>
                  <a:t>th generation of multiplying particles. It starts with some number of particles in the </a:t>
                </a:r>
                <a14:m>
                  <m:oMath xmlns:m="http://schemas.openxmlformats.org/officeDocument/2006/math">
                    <m:r>
                      <a:rPr lang="en-US" b="0" i="1" smtClean="0">
                        <a:latin typeface="Cambria Math" panose="02040503050406030204" pitchFamily="18" charset="0"/>
                      </a:rPr>
                      <m:t>0</m:t>
                    </m:r>
                  </m:oMath>
                </a14:m>
                <a:r>
                  <a:rPr lang="en-US" dirty="0"/>
                  <a:t>th generation. Each particle survives for one-time unit, at the end of which it splits into a random number of particles with a known probability distribution. The offspring particles survive for one-time unit, and produce a random  number of offspring, independently from each other, and the process continues. </a:t>
                </a:r>
                <a:endParaRPr lang="en-US" sz="2800" dirty="0"/>
              </a:p>
            </p:txBody>
          </p:sp>
        </mc:Choice>
        <mc:Fallback xmlns="">
          <p:sp>
            <p:nvSpPr>
              <p:cNvPr id="7" name="Subtitle 4">
                <a:extLst>
                  <a:ext uri="{FF2B5EF4-FFF2-40B4-BE49-F238E27FC236}">
                    <a16:creationId xmlns:a16="http://schemas.microsoft.com/office/drawing/2014/main" id="{CC5A7F44-8B17-4D8C-B0F2-DF45B37333A4}"/>
                  </a:ext>
                </a:extLst>
              </p:cNvPr>
              <p:cNvSpPr txBox="1">
                <a:spLocks noRot="1" noChangeAspect="1" noMove="1" noResize="1" noEditPoints="1" noAdjustHandles="1" noChangeArrowheads="1" noChangeShapeType="1" noTextEdit="1"/>
              </p:cNvSpPr>
              <p:nvPr/>
            </p:nvSpPr>
            <p:spPr>
              <a:xfrm>
                <a:off x="4091874" y="737791"/>
                <a:ext cx="7660425" cy="5382417"/>
              </a:xfrm>
              <a:prstGeom prst="rect">
                <a:avLst/>
              </a:prstGeom>
              <a:blipFill>
                <a:blip r:embed="rId3"/>
                <a:stretch>
                  <a:fillRect l="-1193" r="-206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4695ABA-DC78-4455-9DE2-53DBFBA2F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822332"/>
            <a:ext cx="3332975" cy="486708"/>
          </a:xfrm>
          <a:prstGeom prst="rect">
            <a:avLst/>
          </a:prstGeom>
        </p:spPr>
      </p:pic>
      <p:pic>
        <p:nvPicPr>
          <p:cNvPr id="12" name="Picture 11">
            <a:extLst>
              <a:ext uri="{FF2B5EF4-FFF2-40B4-BE49-F238E27FC236}">
                <a16:creationId xmlns:a16="http://schemas.microsoft.com/office/drawing/2014/main" id="{EA706021-A8F4-4B0F-BD1D-A41C8A1B5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03300" y="5450517"/>
            <a:ext cx="3332975" cy="486708"/>
          </a:xfrm>
          <a:prstGeom prst="rect">
            <a:avLst/>
          </a:prstGeom>
        </p:spPr>
      </p:pic>
    </p:spTree>
    <p:extLst>
      <p:ext uri="{BB962C8B-B14F-4D97-AF65-F5344CB8AC3E}">
        <p14:creationId xmlns:p14="http://schemas.microsoft.com/office/powerpoint/2010/main" val="1771817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82</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372855"/>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SIMULATION OF BRANCHING PROCESS</a:t>
            </a:r>
          </a:p>
        </p:txBody>
      </p:sp>
      <p:sp>
        <p:nvSpPr>
          <p:cNvPr id="11" name="TextBox 10">
            <a:extLst>
              <a:ext uri="{FF2B5EF4-FFF2-40B4-BE49-F238E27FC236}">
                <a16:creationId xmlns:a16="http://schemas.microsoft.com/office/drawing/2014/main" id="{B3D23917-4300-461F-982B-CA97D51E9E4C}"/>
              </a:ext>
            </a:extLst>
          </p:cNvPr>
          <p:cNvSpPr txBox="1"/>
          <p:nvPr/>
        </p:nvSpPr>
        <p:spPr>
          <a:xfrm>
            <a:off x="10106026" y="2694262"/>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6" name="Picture 5">
            <a:extLst>
              <a:ext uri="{FF2B5EF4-FFF2-40B4-BE49-F238E27FC236}">
                <a16:creationId xmlns:a16="http://schemas.microsoft.com/office/drawing/2014/main" id="{93C0623B-7E25-429C-BFB1-98FC431EE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151" y="1071563"/>
            <a:ext cx="8530070" cy="5640652"/>
          </a:xfrm>
          <a:prstGeom prst="rect">
            <a:avLst/>
          </a:prstGeom>
        </p:spPr>
      </p:pic>
    </p:spTree>
    <p:extLst>
      <p:ext uri="{BB962C8B-B14F-4D97-AF65-F5344CB8AC3E}">
        <p14:creationId xmlns:p14="http://schemas.microsoft.com/office/powerpoint/2010/main" val="625988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83</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408150" y="262254"/>
            <a:ext cx="7921588" cy="979221"/>
          </a:xfrm>
        </p:spPr>
        <p:txBody>
          <a:bodyPr vert="horz">
            <a:noAutofit/>
          </a:bodyPr>
          <a:lstStyle/>
          <a:p>
            <a:pPr algn="l">
              <a:lnSpc>
                <a:spcPct val="100000"/>
              </a:lnSpc>
            </a:pPr>
            <a:r>
              <a:rPr lang="en-US" sz="5000" dirty="0">
                <a:ea typeface="Cambria Math" panose="02040503050406030204" pitchFamily="18" charset="0"/>
              </a:rPr>
              <a:t>Historical Note</a:t>
            </a:r>
            <a:endParaRPr lang="en-US" sz="5000" b="0" dirty="0">
              <a:ea typeface="Cambria Math" panose="02040503050406030204" pitchFamily="18" charset="0"/>
            </a:endParaRP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931735" y="1235233"/>
            <a:ext cx="5540503" cy="47019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600" dirty="0"/>
              <a:t>Branching process is also called </a:t>
            </a:r>
            <a:r>
              <a:rPr lang="en-US" sz="2600" b="1" i="1" dirty="0"/>
              <a:t>Galton process </a:t>
            </a:r>
            <a:r>
              <a:rPr lang="en-US" sz="2600" dirty="0"/>
              <a:t>after Sir Francis Galton (1822-1911), an Englishman, who made a significant contribution to many scientific fields. He was interested in survival of surnames of noble English families when he came up with a branching process.</a:t>
            </a:r>
          </a:p>
        </p:txBody>
      </p:sp>
      <p:pic>
        <p:nvPicPr>
          <p:cNvPr id="3" name="Picture 2">
            <a:extLst>
              <a:ext uri="{FF2B5EF4-FFF2-40B4-BE49-F238E27FC236}">
                <a16:creationId xmlns:a16="http://schemas.microsoft.com/office/drawing/2014/main" id="{460D4D34-E9E2-49B3-B8BA-8A2CB8DEE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987" y="984584"/>
            <a:ext cx="3096126" cy="4203032"/>
          </a:xfrm>
          <a:prstGeom prst="rect">
            <a:avLst/>
          </a:prstGeom>
        </p:spPr>
      </p:pic>
    </p:spTree>
    <p:extLst>
      <p:ext uri="{BB962C8B-B14F-4D97-AF65-F5344CB8AC3E}">
        <p14:creationId xmlns:p14="http://schemas.microsoft.com/office/powerpoint/2010/main" val="373121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84</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372855"/>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DR. OLGA’S GENEALOGY TREE</a:t>
            </a:r>
          </a:p>
        </p:txBody>
      </p:sp>
      <p:sp>
        <p:nvSpPr>
          <p:cNvPr id="3" name="Rectangle 2">
            <a:extLst>
              <a:ext uri="{FF2B5EF4-FFF2-40B4-BE49-F238E27FC236}">
                <a16:creationId xmlns:a16="http://schemas.microsoft.com/office/drawing/2014/main" id="{B892BD55-2841-4F6A-A8BA-7410FA61F97E}"/>
              </a:ext>
            </a:extLst>
          </p:cNvPr>
          <p:cNvSpPr/>
          <p:nvPr/>
        </p:nvSpPr>
        <p:spPr>
          <a:xfrm>
            <a:off x="5429250" y="1328738"/>
            <a:ext cx="485775" cy="485775"/>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FFC3B7-263A-4566-9A09-9D27DF0D7F88}"/>
              </a:ext>
            </a:extLst>
          </p:cNvPr>
          <p:cNvSpPr/>
          <p:nvPr/>
        </p:nvSpPr>
        <p:spPr>
          <a:xfrm>
            <a:off x="358968" y="1943088"/>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C5A862-FD49-45E2-AE20-7CD578D16EFA}"/>
              </a:ext>
            </a:extLst>
          </p:cNvPr>
          <p:cNvSpPr/>
          <p:nvPr/>
        </p:nvSpPr>
        <p:spPr>
          <a:xfrm>
            <a:off x="1705564" y="1943087"/>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206361-1582-42F2-BE70-DF1E8BBC9A9A}"/>
              </a:ext>
            </a:extLst>
          </p:cNvPr>
          <p:cNvSpPr/>
          <p:nvPr/>
        </p:nvSpPr>
        <p:spPr>
          <a:xfrm>
            <a:off x="1032266" y="1943087"/>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83C2F1-4C52-478C-957B-E2F1F1D07D88}"/>
              </a:ext>
            </a:extLst>
          </p:cNvPr>
          <p:cNvSpPr/>
          <p:nvPr/>
        </p:nvSpPr>
        <p:spPr>
          <a:xfrm>
            <a:off x="2948285" y="1943086"/>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4537C7-5080-4BF2-A7A8-6411C047FEE1}"/>
              </a:ext>
            </a:extLst>
          </p:cNvPr>
          <p:cNvSpPr/>
          <p:nvPr/>
        </p:nvSpPr>
        <p:spPr>
          <a:xfrm>
            <a:off x="2333022" y="1943087"/>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476B7C-1851-490A-A705-E84420B95DBA}"/>
              </a:ext>
            </a:extLst>
          </p:cNvPr>
          <p:cNvSpPr/>
          <p:nvPr/>
        </p:nvSpPr>
        <p:spPr>
          <a:xfrm>
            <a:off x="10598945" y="194308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3C529BD-493D-4C7D-B2FE-74419EF7F584}"/>
              </a:ext>
            </a:extLst>
          </p:cNvPr>
          <p:cNvSpPr/>
          <p:nvPr/>
        </p:nvSpPr>
        <p:spPr>
          <a:xfrm>
            <a:off x="8484451" y="1906545"/>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86A0EE-3183-4E59-9840-D08E7CB7B74F}"/>
              </a:ext>
            </a:extLst>
          </p:cNvPr>
          <p:cNvSpPr/>
          <p:nvPr/>
        </p:nvSpPr>
        <p:spPr>
          <a:xfrm>
            <a:off x="6165061" y="194308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80FE582-B611-44F1-9A13-6EEB8F6433BC}"/>
              </a:ext>
            </a:extLst>
          </p:cNvPr>
          <p:cNvSpPr/>
          <p:nvPr/>
        </p:nvSpPr>
        <p:spPr>
          <a:xfrm>
            <a:off x="4217779" y="1943086"/>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A0434F-B4A8-4440-B9C7-D580AC3B73AA}"/>
              </a:ext>
            </a:extLst>
          </p:cNvPr>
          <p:cNvSpPr/>
          <p:nvPr/>
        </p:nvSpPr>
        <p:spPr>
          <a:xfrm>
            <a:off x="10267197" y="2870135"/>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379BB9-6EA0-40E4-BE26-E25B68216095}"/>
              </a:ext>
            </a:extLst>
          </p:cNvPr>
          <p:cNvSpPr/>
          <p:nvPr/>
        </p:nvSpPr>
        <p:spPr>
          <a:xfrm>
            <a:off x="11039215" y="2870134"/>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63B26C-AF34-49BB-844A-BF6F5082944A}"/>
              </a:ext>
            </a:extLst>
          </p:cNvPr>
          <p:cNvSpPr/>
          <p:nvPr/>
        </p:nvSpPr>
        <p:spPr>
          <a:xfrm>
            <a:off x="7658495" y="2855841"/>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F5E405-87FD-49B9-B0C2-604CE541E0A8}"/>
              </a:ext>
            </a:extLst>
          </p:cNvPr>
          <p:cNvSpPr/>
          <p:nvPr/>
        </p:nvSpPr>
        <p:spPr>
          <a:xfrm>
            <a:off x="8263580" y="2855842"/>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D868BB-E855-432C-AEDD-A1C10E28F8FB}"/>
              </a:ext>
            </a:extLst>
          </p:cNvPr>
          <p:cNvSpPr/>
          <p:nvPr/>
        </p:nvSpPr>
        <p:spPr>
          <a:xfrm>
            <a:off x="8868665" y="2870133"/>
            <a:ext cx="485775" cy="471481"/>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90BD050-D275-473E-9001-5CAEBD1F3766}"/>
              </a:ext>
            </a:extLst>
          </p:cNvPr>
          <p:cNvSpPr/>
          <p:nvPr/>
        </p:nvSpPr>
        <p:spPr>
          <a:xfrm>
            <a:off x="9473750" y="2870133"/>
            <a:ext cx="483392" cy="471481"/>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9BE52B-DCC0-4D69-B000-6FDA10A2F3CA}"/>
              </a:ext>
            </a:extLst>
          </p:cNvPr>
          <p:cNvSpPr/>
          <p:nvPr/>
        </p:nvSpPr>
        <p:spPr>
          <a:xfrm>
            <a:off x="5560347" y="2870132"/>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A941D5A-35ED-46CB-A73A-1FA0478EF4FE}"/>
              </a:ext>
            </a:extLst>
          </p:cNvPr>
          <p:cNvSpPr/>
          <p:nvPr/>
        </p:nvSpPr>
        <p:spPr>
          <a:xfrm>
            <a:off x="6237759" y="2855840"/>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0C4A41B-3FA0-459F-97A2-86D851F2CE27}"/>
              </a:ext>
            </a:extLst>
          </p:cNvPr>
          <p:cNvSpPr/>
          <p:nvPr/>
        </p:nvSpPr>
        <p:spPr>
          <a:xfrm>
            <a:off x="6886477" y="2870133"/>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A17FBA-2172-420E-B52A-AF59414900CF}"/>
              </a:ext>
            </a:extLst>
          </p:cNvPr>
          <p:cNvSpPr/>
          <p:nvPr/>
        </p:nvSpPr>
        <p:spPr>
          <a:xfrm>
            <a:off x="4227023" y="285583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2AAE597-4E90-4BC0-A33F-80509E84F1BC}"/>
              </a:ext>
            </a:extLst>
          </p:cNvPr>
          <p:cNvSpPr/>
          <p:nvPr/>
        </p:nvSpPr>
        <p:spPr>
          <a:xfrm>
            <a:off x="3214636" y="2871784"/>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E78D5-8B36-4DD5-A8EE-F1A53B945A64}"/>
              </a:ext>
            </a:extLst>
          </p:cNvPr>
          <p:cNvSpPr/>
          <p:nvPr/>
        </p:nvSpPr>
        <p:spPr>
          <a:xfrm rot="5400000">
            <a:off x="2525205" y="2860434"/>
            <a:ext cx="513147" cy="532544"/>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159A2F9-2E86-4B3F-B261-8400BC618337}"/>
              </a:ext>
            </a:extLst>
          </p:cNvPr>
          <p:cNvSpPr/>
          <p:nvPr/>
        </p:nvSpPr>
        <p:spPr>
          <a:xfrm>
            <a:off x="1915870" y="2870132"/>
            <a:ext cx="516434" cy="513148"/>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5317428-B54D-4793-81D0-6D7BA61000EA}"/>
              </a:ext>
            </a:extLst>
          </p:cNvPr>
          <p:cNvCxnSpPr>
            <a:stCxn id="3" idx="1"/>
            <a:endCxn id="13" idx="0"/>
          </p:cNvCxnSpPr>
          <p:nvPr/>
        </p:nvCxnSpPr>
        <p:spPr>
          <a:xfrm flipH="1">
            <a:off x="601856" y="1571626"/>
            <a:ext cx="4827394" cy="371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F3BD06-AC7E-4107-B2AB-5EC812AE6250}"/>
              </a:ext>
            </a:extLst>
          </p:cNvPr>
          <p:cNvCxnSpPr>
            <a:stCxn id="3" idx="1"/>
            <a:endCxn id="15" idx="0"/>
          </p:cNvCxnSpPr>
          <p:nvPr/>
        </p:nvCxnSpPr>
        <p:spPr>
          <a:xfrm flipH="1">
            <a:off x="1275154" y="1571626"/>
            <a:ext cx="4154096" cy="371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2FBCADB-CDE7-4CFD-B177-9A0591785D65}"/>
              </a:ext>
            </a:extLst>
          </p:cNvPr>
          <p:cNvCxnSpPr>
            <a:stCxn id="3" idx="1"/>
            <a:endCxn id="14" idx="0"/>
          </p:cNvCxnSpPr>
          <p:nvPr/>
        </p:nvCxnSpPr>
        <p:spPr>
          <a:xfrm flipH="1">
            <a:off x="1948452" y="1571626"/>
            <a:ext cx="3480798" cy="371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DC8B45-0652-4D08-A60E-54CDE690AA70}"/>
              </a:ext>
            </a:extLst>
          </p:cNvPr>
          <p:cNvCxnSpPr>
            <a:stCxn id="3" idx="1"/>
            <a:endCxn id="17" idx="0"/>
          </p:cNvCxnSpPr>
          <p:nvPr/>
        </p:nvCxnSpPr>
        <p:spPr>
          <a:xfrm flipH="1">
            <a:off x="2575910" y="1571626"/>
            <a:ext cx="2853340" cy="371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DC4E91-FCE3-412D-8C4A-B40314510FCF}"/>
              </a:ext>
            </a:extLst>
          </p:cNvPr>
          <p:cNvCxnSpPr>
            <a:stCxn id="3" idx="1"/>
            <a:endCxn id="16" idx="0"/>
          </p:cNvCxnSpPr>
          <p:nvPr/>
        </p:nvCxnSpPr>
        <p:spPr>
          <a:xfrm flipH="1">
            <a:off x="3191173" y="1571626"/>
            <a:ext cx="2238077" cy="371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6F42D-A3C2-410C-82C4-0F30249AF04E}"/>
              </a:ext>
            </a:extLst>
          </p:cNvPr>
          <p:cNvCxnSpPr>
            <a:stCxn id="3" idx="1"/>
            <a:endCxn id="22" idx="0"/>
          </p:cNvCxnSpPr>
          <p:nvPr/>
        </p:nvCxnSpPr>
        <p:spPr>
          <a:xfrm flipH="1">
            <a:off x="4460667" y="1571626"/>
            <a:ext cx="968583" cy="371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AD219C-8309-431E-96AE-A8E0DB96A443}"/>
              </a:ext>
            </a:extLst>
          </p:cNvPr>
          <p:cNvCxnSpPr>
            <a:stCxn id="3" idx="3"/>
            <a:endCxn id="21" idx="0"/>
          </p:cNvCxnSpPr>
          <p:nvPr/>
        </p:nvCxnSpPr>
        <p:spPr>
          <a:xfrm>
            <a:off x="5915025" y="1571626"/>
            <a:ext cx="492924" cy="371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AE0E11-958D-4F49-BDA1-A0FF7787AF00}"/>
              </a:ext>
            </a:extLst>
          </p:cNvPr>
          <p:cNvCxnSpPr>
            <a:cxnSpLocks/>
            <a:stCxn id="3" idx="3"/>
            <a:endCxn id="20" idx="0"/>
          </p:cNvCxnSpPr>
          <p:nvPr/>
        </p:nvCxnSpPr>
        <p:spPr>
          <a:xfrm>
            <a:off x="5915025" y="1571626"/>
            <a:ext cx="2812314" cy="334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A72A66-B68A-4DA1-AACB-C9CB29E7BF36}"/>
              </a:ext>
            </a:extLst>
          </p:cNvPr>
          <p:cNvCxnSpPr>
            <a:stCxn id="3" idx="3"/>
            <a:endCxn id="19" idx="0"/>
          </p:cNvCxnSpPr>
          <p:nvPr/>
        </p:nvCxnSpPr>
        <p:spPr>
          <a:xfrm>
            <a:off x="5915025" y="1571626"/>
            <a:ext cx="4926808" cy="371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318694-BCB9-4F1A-9A62-C8547C6C021B}"/>
              </a:ext>
            </a:extLst>
          </p:cNvPr>
          <p:cNvCxnSpPr>
            <a:stCxn id="22" idx="2"/>
            <a:endCxn id="32" idx="0"/>
          </p:cNvCxnSpPr>
          <p:nvPr/>
        </p:nvCxnSpPr>
        <p:spPr>
          <a:xfrm>
            <a:off x="4460667" y="2428861"/>
            <a:ext cx="9244" cy="426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7E2F63B-0285-4F00-B7A9-20A67925EAF2}"/>
              </a:ext>
            </a:extLst>
          </p:cNvPr>
          <p:cNvCxnSpPr>
            <a:cxnSpLocks/>
            <a:stCxn id="16" idx="2"/>
            <a:endCxn id="35" idx="0"/>
          </p:cNvCxnSpPr>
          <p:nvPr/>
        </p:nvCxnSpPr>
        <p:spPr>
          <a:xfrm flipH="1">
            <a:off x="2174087" y="2428861"/>
            <a:ext cx="1017086" cy="441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BE6AE5F-F3A3-4BF2-88DD-ADBC226AF5B0}"/>
              </a:ext>
            </a:extLst>
          </p:cNvPr>
          <p:cNvCxnSpPr>
            <a:cxnSpLocks/>
            <a:stCxn id="16" idx="2"/>
            <a:endCxn id="34" idx="1"/>
          </p:cNvCxnSpPr>
          <p:nvPr/>
        </p:nvCxnSpPr>
        <p:spPr>
          <a:xfrm flipH="1">
            <a:off x="2781779" y="2428861"/>
            <a:ext cx="409394" cy="441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6ED64D-8998-4C45-B7D6-DDCE0909E6B6}"/>
              </a:ext>
            </a:extLst>
          </p:cNvPr>
          <p:cNvCxnSpPr>
            <a:stCxn id="16" idx="2"/>
            <a:endCxn id="33" idx="0"/>
          </p:cNvCxnSpPr>
          <p:nvPr/>
        </p:nvCxnSpPr>
        <p:spPr>
          <a:xfrm>
            <a:off x="3191173" y="2428861"/>
            <a:ext cx="266351" cy="442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914467C-ED3F-4671-81B9-BF991D1B10BF}"/>
              </a:ext>
            </a:extLst>
          </p:cNvPr>
          <p:cNvCxnSpPr>
            <a:stCxn id="21" idx="2"/>
            <a:endCxn id="29" idx="0"/>
          </p:cNvCxnSpPr>
          <p:nvPr/>
        </p:nvCxnSpPr>
        <p:spPr>
          <a:xfrm flipH="1">
            <a:off x="5803235" y="2428864"/>
            <a:ext cx="604714" cy="441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92C8EF-D00A-4503-B7DA-A2DFBBE7C2FF}"/>
              </a:ext>
            </a:extLst>
          </p:cNvPr>
          <p:cNvCxnSpPr>
            <a:stCxn id="21" idx="2"/>
            <a:endCxn id="30" idx="0"/>
          </p:cNvCxnSpPr>
          <p:nvPr/>
        </p:nvCxnSpPr>
        <p:spPr>
          <a:xfrm>
            <a:off x="6407949" y="2428864"/>
            <a:ext cx="72698" cy="426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C15D72-3143-4595-94A1-484340A41245}"/>
              </a:ext>
            </a:extLst>
          </p:cNvPr>
          <p:cNvCxnSpPr>
            <a:stCxn id="21" idx="2"/>
            <a:endCxn id="31" idx="0"/>
          </p:cNvCxnSpPr>
          <p:nvPr/>
        </p:nvCxnSpPr>
        <p:spPr>
          <a:xfrm>
            <a:off x="6407949" y="2428864"/>
            <a:ext cx="721416" cy="441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D6128-4C99-4CC5-B9B6-FE1C7192681D}"/>
              </a:ext>
            </a:extLst>
          </p:cNvPr>
          <p:cNvCxnSpPr>
            <a:stCxn id="20" idx="2"/>
            <a:endCxn id="25" idx="0"/>
          </p:cNvCxnSpPr>
          <p:nvPr/>
        </p:nvCxnSpPr>
        <p:spPr>
          <a:xfrm flipH="1">
            <a:off x="7901383" y="2392320"/>
            <a:ext cx="825956" cy="463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60727C7-8323-42B0-A770-004CB593DE69}"/>
              </a:ext>
            </a:extLst>
          </p:cNvPr>
          <p:cNvCxnSpPr>
            <a:stCxn id="20" idx="2"/>
            <a:endCxn id="26" idx="0"/>
          </p:cNvCxnSpPr>
          <p:nvPr/>
        </p:nvCxnSpPr>
        <p:spPr>
          <a:xfrm flipH="1">
            <a:off x="8506468" y="2392320"/>
            <a:ext cx="220871" cy="463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B9D5692-0D71-4FDF-983B-C2629BB0EBE8}"/>
              </a:ext>
            </a:extLst>
          </p:cNvPr>
          <p:cNvCxnSpPr>
            <a:cxnSpLocks/>
            <a:stCxn id="20" idx="2"/>
            <a:endCxn id="27" idx="0"/>
          </p:cNvCxnSpPr>
          <p:nvPr/>
        </p:nvCxnSpPr>
        <p:spPr>
          <a:xfrm>
            <a:off x="8727339" y="2392320"/>
            <a:ext cx="384214" cy="477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AB4454D-3D88-4827-A699-5266CA76A8CE}"/>
              </a:ext>
            </a:extLst>
          </p:cNvPr>
          <p:cNvCxnSpPr>
            <a:cxnSpLocks/>
            <a:stCxn id="20" idx="2"/>
            <a:endCxn id="28" idx="0"/>
          </p:cNvCxnSpPr>
          <p:nvPr/>
        </p:nvCxnSpPr>
        <p:spPr>
          <a:xfrm>
            <a:off x="8727339" y="2392320"/>
            <a:ext cx="988107" cy="477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E769D2F-00DE-4718-80D0-23B8AEEB286F}"/>
              </a:ext>
            </a:extLst>
          </p:cNvPr>
          <p:cNvCxnSpPr>
            <a:stCxn id="19" idx="2"/>
            <a:endCxn id="23" idx="0"/>
          </p:cNvCxnSpPr>
          <p:nvPr/>
        </p:nvCxnSpPr>
        <p:spPr>
          <a:xfrm flipH="1">
            <a:off x="10510085" y="2428864"/>
            <a:ext cx="331748" cy="441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8F6F5E8-43C9-4415-B67D-98B42ADDD137}"/>
              </a:ext>
            </a:extLst>
          </p:cNvPr>
          <p:cNvCxnSpPr>
            <a:stCxn id="19" idx="2"/>
            <a:endCxn id="24" idx="0"/>
          </p:cNvCxnSpPr>
          <p:nvPr/>
        </p:nvCxnSpPr>
        <p:spPr>
          <a:xfrm>
            <a:off x="10841833" y="2428864"/>
            <a:ext cx="440270" cy="441270"/>
          </a:xfrm>
          <a:prstGeom prst="line">
            <a:avLst/>
          </a:prstGeom>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AB277D1-707E-4BE7-9F12-BCE10ACDF5A6}"/>
              </a:ext>
            </a:extLst>
          </p:cNvPr>
          <p:cNvSpPr/>
          <p:nvPr/>
        </p:nvSpPr>
        <p:spPr>
          <a:xfrm>
            <a:off x="2554764" y="380047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DA284B6-BE2D-479F-921E-31E82DEA59DC}"/>
              </a:ext>
            </a:extLst>
          </p:cNvPr>
          <p:cNvSpPr/>
          <p:nvPr/>
        </p:nvSpPr>
        <p:spPr>
          <a:xfrm>
            <a:off x="3214636" y="3800480"/>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1EB85CF-B81A-4924-BAE1-23E62C2A934C}"/>
              </a:ext>
            </a:extLst>
          </p:cNvPr>
          <p:cNvSpPr/>
          <p:nvPr/>
        </p:nvSpPr>
        <p:spPr>
          <a:xfrm>
            <a:off x="3878667" y="380047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709835A8-9735-49A0-A476-272635993CE9}"/>
              </a:ext>
            </a:extLst>
          </p:cNvPr>
          <p:cNvCxnSpPr>
            <a:stCxn id="33" idx="2"/>
            <a:endCxn id="78" idx="0"/>
          </p:cNvCxnSpPr>
          <p:nvPr/>
        </p:nvCxnSpPr>
        <p:spPr>
          <a:xfrm flipH="1">
            <a:off x="2797652" y="3357559"/>
            <a:ext cx="659872" cy="44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78B7536-8BFD-4B3B-8624-D5DE3BDD9055}"/>
              </a:ext>
            </a:extLst>
          </p:cNvPr>
          <p:cNvCxnSpPr>
            <a:stCxn id="33" idx="2"/>
            <a:endCxn id="79" idx="0"/>
          </p:cNvCxnSpPr>
          <p:nvPr/>
        </p:nvCxnSpPr>
        <p:spPr>
          <a:xfrm>
            <a:off x="3457524" y="3357559"/>
            <a:ext cx="0" cy="442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074A95D-13B9-4904-8566-6F44D0C4E346}"/>
              </a:ext>
            </a:extLst>
          </p:cNvPr>
          <p:cNvCxnSpPr>
            <a:stCxn id="33" idx="2"/>
            <a:endCxn id="80" idx="0"/>
          </p:cNvCxnSpPr>
          <p:nvPr/>
        </p:nvCxnSpPr>
        <p:spPr>
          <a:xfrm>
            <a:off x="3457524" y="3357559"/>
            <a:ext cx="664031" cy="442920"/>
          </a:xfrm>
          <a:prstGeom prst="line">
            <a:avLst/>
          </a:prstGeom>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47B1B131-3BD1-4286-B55A-B1DA72A43539}"/>
              </a:ext>
            </a:extLst>
          </p:cNvPr>
          <p:cNvSpPr/>
          <p:nvPr/>
        </p:nvSpPr>
        <p:spPr>
          <a:xfrm>
            <a:off x="8288737" y="367242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A014AC5-279E-47BA-B52F-B6825B8512E3}"/>
              </a:ext>
            </a:extLst>
          </p:cNvPr>
          <p:cNvSpPr/>
          <p:nvPr/>
        </p:nvSpPr>
        <p:spPr>
          <a:xfrm>
            <a:off x="7589762" y="367242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1296A7B-E4AE-4AD1-83C5-92B4B2E2A305}"/>
              </a:ext>
            </a:extLst>
          </p:cNvPr>
          <p:cNvSpPr/>
          <p:nvPr/>
        </p:nvSpPr>
        <p:spPr>
          <a:xfrm>
            <a:off x="7589761" y="4489017"/>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2C1679B-8CAE-48BB-AF7B-C16079963DD8}"/>
              </a:ext>
            </a:extLst>
          </p:cNvPr>
          <p:cNvSpPr/>
          <p:nvPr/>
        </p:nvSpPr>
        <p:spPr>
          <a:xfrm>
            <a:off x="6400702" y="3701545"/>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A0821B8A-1BD8-4B5A-BC0D-973ADDF4506E}"/>
              </a:ext>
            </a:extLst>
          </p:cNvPr>
          <p:cNvCxnSpPr>
            <a:stCxn id="31" idx="2"/>
            <a:endCxn id="89" idx="0"/>
          </p:cNvCxnSpPr>
          <p:nvPr/>
        </p:nvCxnSpPr>
        <p:spPr>
          <a:xfrm>
            <a:off x="7129365" y="3355908"/>
            <a:ext cx="703285" cy="316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A6237A6-0E04-47C9-B8B0-1C268EB092A1}"/>
              </a:ext>
            </a:extLst>
          </p:cNvPr>
          <p:cNvCxnSpPr>
            <a:stCxn id="31" idx="2"/>
            <a:endCxn id="87" idx="0"/>
          </p:cNvCxnSpPr>
          <p:nvPr/>
        </p:nvCxnSpPr>
        <p:spPr>
          <a:xfrm>
            <a:off x="7129365" y="3355908"/>
            <a:ext cx="1402260" cy="316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07DD3DB-0568-474C-B4B1-81BD1C1B6D55}"/>
              </a:ext>
            </a:extLst>
          </p:cNvPr>
          <p:cNvCxnSpPr>
            <a:stCxn id="89" idx="2"/>
            <a:endCxn id="90" idx="0"/>
          </p:cNvCxnSpPr>
          <p:nvPr/>
        </p:nvCxnSpPr>
        <p:spPr>
          <a:xfrm flipH="1">
            <a:off x="7832649" y="4158204"/>
            <a:ext cx="1" cy="330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3053BBF-CAD0-42B2-B204-607DF024AE5A}"/>
              </a:ext>
            </a:extLst>
          </p:cNvPr>
          <p:cNvCxnSpPr>
            <a:stCxn id="31" idx="2"/>
            <a:endCxn id="91" idx="0"/>
          </p:cNvCxnSpPr>
          <p:nvPr/>
        </p:nvCxnSpPr>
        <p:spPr>
          <a:xfrm flipH="1">
            <a:off x="6643590" y="3355908"/>
            <a:ext cx="485775" cy="34563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C6D910FD-BCC0-495D-9C01-2FBC8EADA070}"/>
              </a:ext>
            </a:extLst>
          </p:cNvPr>
          <p:cNvSpPr/>
          <p:nvPr/>
        </p:nvSpPr>
        <p:spPr>
          <a:xfrm>
            <a:off x="6400701" y="4489016"/>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5EC01AF0-82B6-447C-B6B4-3DE7CD4313D1}"/>
              </a:ext>
            </a:extLst>
          </p:cNvPr>
          <p:cNvSpPr/>
          <p:nvPr/>
        </p:nvSpPr>
        <p:spPr>
          <a:xfrm>
            <a:off x="5759232" y="4494289"/>
            <a:ext cx="488963" cy="49423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98128F7-35FE-472D-AB23-00B9D25CE2ED}"/>
              </a:ext>
            </a:extLst>
          </p:cNvPr>
          <p:cNvSpPr/>
          <p:nvPr/>
        </p:nvSpPr>
        <p:spPr>
          <a:xfrm>
            <a:off x="6407948" y="524293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8F982B5-D641-4326-A3C8-697C5C4B0DD3}"/>
              </a:ext>
            </a:extLst>
          </p:cNvPr>
          <p:cNvCxnSpPr>
            <a:stCxn id="91" idx="2"/>
            <a:endCxn id="100" idx="0"/>
          </p:cNvCxnSpPr>
          <p:nvPr/>
        </p:nvCxnSpPr>
        <p:spPr>
          <a:xfrm flipH="1">
            <a:off x="6643589" y="4187320"/>
            <a:ext cx="1" cy="301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C13E889-E1F5-47C3-8037-6A0A02A6D9BF}"/>
              </a:ext>
            </a:extLst>
          </p:cNvPr>
          <p:cNvCxnSpPr>
            <a:cxnSpLocks/>
            <a:stCxn id="91" idx="2"/>
            <a:endCxn id="101" idx="0"/>
          </p:cNvCxnSpPr>
          <p:nvPr/>
        </p:nvCxnSpPr>
        <p:spPr>
          <a:xfrm flipH="1">
            <a:off x="6003714" y="4187320"/>
            <a:ext cx="639876" cy="306969"/>
          </a:xfrm>
          <a:prstGeom prst="line">
            <a:avLst/>
          </a:prstGeom>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70C194D-5AA3-4345-BD45-9AAED498E39A}"/>
              </a:ext>
            </a:extLst>
          </p:cNvPr>
          <p:cNvSpPr/>
          <p:nvPr/>
        </p:nvSpPr>
        <p:spPr>
          <a:xfrm>
            <a:off x="5105021" y="4502745"/>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FEF2E65-9761-4000-8539-2EC2CAC9DA68}"/>
              </a:ext>
            </a:extLst>
          </p:cNvPr>
          <p:cNvSpPr/>
          <p:nvPr/>
        </p:nvSpPr>
        <p:spPr>
          <a:xfrm>
            <a:off x="5751984" y="5251837"/>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9C01EF17-7C67-4F47-B2A4-EE7ED8744412}"/>
              </a:ext>
            </a:extLst>
          </p:cNvPr>
          <p:cNvCxnSpPr>
            <a:cxnSpLocks/>
          </p:cNvCxnSpPr>
          <p:nvPr/>
        </p:nvCxnSpPr>
        <p:spPr>
          <a:xfrm flipH="1">
            <a:off x="5347908" y="4201885"/>
            <a:ext cx="1295681" cy="315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EE59D5A-2C96-4059-B6DB-C6E9A00BCE38}"/>
              </a:ext>
            </a:extLst>
          </p:cNvPr>
          <p:cNvCxnSpPr>
            <a:stCxn id="100" idx="2"/>
            <a:endCxn id="110" idx="0"/>
          </p:cNvCxnSpPr>
          <p:nvPr/>
        </p:nvCxnSpPr>
        <p:spPr>
          <a:xfrm flipH="1">
            <a:off x="5994872" y="4974791"/>
            <a:ext cx="648717" cy="277046"/>
          </a:xfrm>
          <a:prstGeom prst="line">
            <a:avLst/>
          </a:prstGeom>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BDEE36AA-902F-4DFE-8D54-F78F60CAB506}"/>
              </a:ext>
            </a:extLst>
          </p:cNvPr>
          <p:cNvSpPr/>
          <p:nvPr/>
        </p:nvSpPr>
        <p:spPr>
          <a:xfrm>
            <a:off x="7295200" y="6083306"/>
            <a:ext cx="447373"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0CBAEA7-0B0F-4424-9BFC-1DD9EE23ABFC}"/>
              </a:ext>
            </a:extLst>
          </p:cNvPr>
          <p:cNvSpPr/>
          <p:nvPr/>
        </p:nvSpPr>
        <p:spPr>
          <a:xfrm>
            <a:off x="6643588" y="6088644"/>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FC854BBC-ECA8-4865-AF2A-4DC8C688E7D8}"/>
              </a:ext>
            </a:extLst>
          </p:cNvPr>
          <p:cNvSpPr/>
          <p:nvPr/>
        </p:nvSpPr>
        <p:spPr>
          <a:xfrm>
            <a:off x="5969712" y="6088643"/>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73C8D41A-E5F4-4C9C-8D50-0815614CA629}"/>
              </a:ext>
            </a:extLst>
          </p:cNvPr>
          <p:cNvSpPr/>
          <p:nvPr/>
        </p:nvSpPr>
        <p:spPr>
          <a:xfrm>
            <a:off x="5348003" y="6083306"/>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AB5E10A7-6BAC-433A-B9AB-B405C32A497C}"/>
              </a:ext>
            </a:extLst>
          </p:cNvPr>
          <p:cNvCxnSpPr>
            <a:stCxn id="102" idx="2"/>
            <a:endCxn id="119" idx="0"/>
          </p:cNvCxnSpPr>
          <p:nvPr/>
        </p:nvCxnSpPr>
        <p:spPr>
          <a:xfrm flipH="1">
            <a:off x="5590891" y="5728714"/>
            <a:ext cx="1059945" cy="354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C72BF96-1187-469A-94D8-E052B98BE88E}"/>
              </a:ext>
            </a:extLst>
          </p:cNvPr>
          <p:cNvCxnSpPr>
            <a:stCxn id="102" idx="2"/>
            <a:endCxn id="118" idx="0"/>
          </p:cNvCxnSpPr>
          <p:nvPr/>
        </p:nvCxnSpPr>
        <p:spPr>
          <a:xfrm flipH="1">
            <a:off x="6212600" y="5728714"/>
            <a:ext cx="438236" cy="359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B0FE137-5099-45A8-993D-373F222E4834}"/>
              </a:ext>
            </a:extLst>
          </p:cNvPr>
          <p:cNvCxnSpPr>
            <a:stCxn id="102" idx="2"/>
            <a:endCxn id="117" idx="0"/>
          </p:cNvCxnSpPr>
          <p:nvPr/>
        </p:nvCxnSpPr>
        <p:spPr>
          <a:xfrm>
            <a:off x="6650836" y="5728714"/>
            <a:ext cx="235640" cy="359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2BD94E9-542F-4472-972B-0DEE311448CB}"/>
              </a:ext>
            </a:extLst>
          </p:cNvPr>
          <p:cNvCxnSpPr>
            <a:cxnSpLocks/>
            <a:stCxn id="102" idx="2"/>
            <a:endCxn id="116" idx="0"/>
          </p:cNvCxnSpPr>
          <p:nvPr/>
        </p:nvCxnSpPr>
        <p:spPr>
          <a:xfrm>
            <a:off x="6650836" y="5728714"/>
            <a:ext cx="868051" cy="354592"/>
          </a:xfrm>
          <a:prstGeom prst="line">
            <a:avLst/>
          </a:prstGeom>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5C99B67-7ED4-457A-A6A4-048A6D15D05F}"/>
              </a:ext>
            </a:extLst>
          </p:cNvPr>
          <p:cNvSpPr txBox="1"/>
          <p:nvPr/>
        </p:nvSpPr>
        <p:spPr>
          <a:xfrm>
            <a:off x="242888" y="5163195"/>
            <a:ext cx="3384421" cy="1754326"/>
          </a:xfrm>
          <a:prstGeom prst="rect">
            <a:avLst/>
          </a:prstGeom>
          <a:noFill/>
        </p:spPr>
        <p:txBody>
          <a:bodyPr wrap="square" rtlCol="0">
            <a:spAutoFit/>
          </a:bodyPr>
          <a:lstStyle/>
          <a:p>
            <a:r>
              <a:rPr lang="en-US" sz="2400" dirty="0"/>
              <a:t>                 DAUGHTER</a:t>
            </a:r>
          </a:p>
          <a:p>
            <a:endParaRPr lang="en-US" sz="2400" dirty="0"/>
          </a:p>
          <a:p>
            <a:r>
              <a:rPr lang="en-US" sz="2400" dirty="0"/>
              <a:t>                  SON </a:t>
            </a:r>
          </a:p>
          <a:p>
            <a:endParaRPr lang="en-US" dirty="0"/>
          </a:p>
          <a:p>
            <a:endParaRPr lang="en-US" dirty="0"/>
          </a:p>
        </p:txBody>
      </p:sp>
      <p:sp>
        <p:nvSpPr>
          <p:cNvPr id="132" name="Rectangle 131">
            <a:extLst>
              <a:ext uri="{FF2B5EF4-FFF2-40B4-BE49-F238E27FC236}">
                <a16:creationId xmlns:a16="http://schemas.microsoft.com/office/drawing/2014/main" id="{EC4570AC-E29D-4589-A960-00B87BBDFCE1}"/>
              </a:ext>
            </a:extLst>
          </p:cNvPr>
          <p:cNvSpPr/>
          <p:nvPr/>
        </p:nvSpPr>
        <p:spPr>
          <a:xfrm>
            <a:off x="789378" y="5163194"/>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0A8C5459-F3A1-449A-B2B1-B81719FDE20D}"/>
              </a:ext>
            </a:extLst>
          </p:cNvPr>
          <p:cNvSpPr/>
          <p:nvPr/>
        </p:nvSpPr>
        <p:spPr>
          <a:xfrm>
            <a:off x="769444" y="5891655"/>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C18B149A-29FC-4C7B-9C44-0DECEE724E1C}"/>
              </a:ext>
            </a:extLst>
          </p:cNvPr>
          <p:cNvCxnSpPr>
            <a:stCxn id="100" idx="2"/>
            <a:endCxn id="102" idx="0"/>
          </p:cNvCxnSpPr>
          <p:nvPr/>
        </p:nvCxnSpPr>
        <p:spPr>
          <a:xfrm>
            <a:off x="6643589" y="4974791"/>
            <a:ext cx="7247" cy="2681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22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9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9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0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1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01"/>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0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0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0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5"/>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0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4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1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24"/>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1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7"/>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1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2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28"/>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78" grpId="0" animBg="1"/>
      <p:bldP spid="79" grpId="0" animBg="1"/>
      <p:bldP spid="80" grpId="0" animBg="1"/>
      <p:bldP spid="87" grpId="0" animBg="1"/>
      <p:bldP spid="89" grpId="0" animBg="1"/>
      <p:bldP spid="90" grpId="0" animBg="1"/>
      <p:bldP spid="91" grpId="0" animBg="1"/>
      <p:bldP spid="100" grpId="0" animBg="1"/>
      <p:bldP spid="101" grpId="0" animBg="1"/>
      <p:bldP spid="102" grpId="0" animBg="1"/>
      <p:bldP spid="109" grpId="0" animBg="1"/>
      <p:bldP spid="110" grpId="0" animBg="1"/>
      <p:bldP spid="116" grpId="0" animBg="1"/>
      <p:bldP spid="117" grpId="0" animBg="1"/>
      <p:bldP spid="118" grpId="0" animBg="1"/>
      <p:bldP spid="1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341600" y="300935"/>
            <a:ext cx="7173875" cy="837884"/>
          </a:xfrm>
        </p:spPr>
        <p:txBody>
          <a:bodyPr vert="horz">
            <a:noAutofit/>
          </a:bodyPr>
          <a:lstStyle/>
          <a:p>
            <a:pPr algn="l">
              <a:lnSpc>
                <a:spcPct val="100000"/>
              </a:lnSpc>
            </a:pPr>
            <a:r>
              <a:rPr lang="en-US" sz="4300" b="0" dirty="0">
                <a:ea typeface="Cambria Math" panose="02040503050406030204" pitchFamily="18" charset="0"/>
              </a:rPr>
              <a:t>BRANCHING PROCESS (CONT.)</a:t>
            </a: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7" name="Subtitle 4">
                <a:extLst>
                  <a:ext uri="{FF2B5EF4-FFF2-40B4-BE49-F238E27FC236}">
                    <a16:creationId xmlns:a16="http://schemas.microsoft.com/office/drawing/2014/main" id="{CC5A7F44-8B17-4D8C-B0F2-DF45B37333A4}"/>
                  </a:ext>
                </a:extLst>
              </p:cNvPr>
              <p:cNvSpPr txBox="1">
                <a:spLocks/>
              </p:cNvSpPr>
              <p:nvPr/>
            </p:nvSpPr>
            <p:spPr>
              <a:xfrm>
                <a:off x="557214" y="1271588"/>
                <a:ext cx="10629900" cy="46656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600" b="1" u="sng" dirty="0"/>
                  <a:t>Fact:</a:t>
                </a:r>
                <a:r>
                  <a:rPr lang="en-US" sz="2600" b="1" dirty="0"/>
                  <a:t> </a:t>
                </a:r>
                <a:r>
                  <a:rPr lang="en-US" sz="2600" dirty="0"/>
                  <a:t>Branching process is a Markov chain.</a:t>
                </a:r>
              </a:p>
              <a:p>
                <a:pPr algn="l">
                  <a:lnSpc>
                    <a:spcPct val="150000"/>
                  </a:lnSpc>
                </a:pPr>
                <a:r>
                  <a:rPr lang="en-US" sz="2600" b="1" u="sng" dirty="0"/>
                  <a:t>Definition.</a:t>
                </a:r>
                <a:r>
                  <a:rPr lang="en-US" sz="2600" dirty="0"/>
                  <a:t> Denote by </a:t>
                </a:r>
                <a14:m>
                  <m:oMath xmlns:m="http://schemas.openxmlformats.org/officeDocument/2006/math">
                    <m:r>
                      <a:rPr lang="en-US" sz="2600" b="0" i="1" smtClean="0">
                        <a:latin typeface="Cambria Math" panose="02040503050406030204" pitchFamily="18" charset="0"/>
                      </a:rPr>
                      <m:t>𝑍</m:t>
                    </m:r>
                  </m:oMath>
                </a14:m>
                <a:r>
                  <a:rPr lang="en-US" sz="2600" dirty="0"/>
                  <a:t> the random number of offspring of one particle. Let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oMath>
                </a14:m>
                <a:r>
                  <a:rPr lang="en-US" sz="2600" dirty="0"/>
                  <a:t> denote the expected number of </a:t>
                </a:r>
                <a14:m>
                  <m:oMath xmlns:m="http://schemas.openxmlformats.org/officeDocument/2006/math">
                    <m:r>
                      <a:rPr lang="en-US" sz="2600" b="0" i="1" smtClean="0">
                        <a:latin typeface="Cambria Math" panose="02040503050406030204" pitchFamily="18" charset="0"/>
                      </a:rPr>
                      <m:t>𝑍</m:t>
                    </m:r>
                    <m:r>
                      <a:rPr lang="en-US" sz="2600" b="0" i="1" smtClean="0">
                        <a:latin typeface="Cambria Math" panose="02040503050406030204" pitchFamily="18" charset="0"/>
                      </a:rPr>
                      <m:t>.</m:t>
                    </m:r>
                  </m:oMath>
                </a14:m>
                <a:r>
                  <a:rPr lang="en-US" sz="2600" dirty="0"/>
                  <a:t> If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&lt;1,</m:t>
                    </m:r>
                  </m:oMath>
                </a14:m>
                <a:r>
                  <a:rPr lang="en-US" sz="2600" b="0" dirty="0">
                    <a:ea typeface="Cambria Math" panose="02040503050406030204" pitchFamily="18" charset="0"/>
                  </a:rPr>
                  <a:t> the process is called </a:t>
                </a:r>
                <a:r>
                  <a:rPr lang="en-US" sz="2600" b="1" i="1" dirty="0">
                    <a:ea typeface="Cambria Math" panose="02040503050406030204" pitchFamily="18" charset="0"/>
                  </a:rPr>
                  <a:t>subcritical</a:t>
                </a:r>
                <a:r>
                  <a:rPr lang="en-US" sz="2600" b="0" dirty="0">
                    <a:ea typeface="Cambria Math" panose="02040503050406030204" pitchFamily="18" charset="0"/>
                  </a:rPr>
                  <a:t>; if </a:t>
                </a:r>
                <a14:m>
                  <m:oMath xmlns:m="http://schemas.openxmlformats.org/officeDocument/2006/math">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m:t>
                    </m:r>
                  </m:oMath>
                </a14:m>
                <a:r>
                  <a:rPr lang="en-US" sz="2600" b="0" dirty="0">
                    <a:ea typeface="Cambria Math" panose="02040503050406030204" pitchFamily="18" charset="0"/>
                  </a:rPr>
                  <a:t> the process is called </a:t>
                </a:r>
                <a:r>
                  <a:rPr lang="en-US" sz="2600" b="1" i="1" dirty="0">
                    <a:ea typeface="Cambria Math" panose="02040503050406030204" pitchFamily="18" charset="0"/>
                  </a:rPr>
                  <a:t>critical</a:t>
                </a:r>
                <a:r>
                  <a:rPr lang="en-US" sz="2600" b="0" dirty="0">
                    <a:ea typeface="Cambria Math" panose="02040503050406030204" pitchFamily="18" charset="0"/>
                  </a:rPr>
                  <a:t>, and if </a:t>
                </a:r>
                <a14:m>
                  <m:oMath xmlns:m="http://schemas.openxmlformats.org/officeDocument/2006/math">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&gt;1</m:t>
                    </m:r>
                  </m:oMath>
                </a14:m>
                <a:r>
                  <a:rPr lang="en-US" sz="2600" b="0" dirty="0">
                    <a:ea typeface="Cambria Math" panose="02040503050406030204" pitchFamily="18" charset="0"/>
                  </a:rPr>
                  <a:t>, the process is terme</a:t>
                </a:r>
                <a:r>
                  <a:rPr lang="en-US" sz="2600" dirty="0">
                    <a:ea typeface="Cambria Math" panose="02040503050406030204" pitchFamily="18" charset="0"/>
                  </a:rPr>
                  <a:t>d </a:t>
                </a:r>
                <a:r>
                  <a:rPr lang="en-US" sz="2600" b="1" i="1" dirty="0">
                    <a:ea typeface="Cambria Math" panose="02040503050406030204" pitchFamily="18" charset="0"/>
                  </a:rPr>
                  <a:t>supercritical</a:t>
                </a:r>
                <a:r>
                  <a:rPr lang="en-US" sz="2600" b="0" dirty="0">
                    <a:ea typeface="Cambria Math" panose="02040503050406030204" pitchFamily="18" charset="0"/>
                  </a:rPr>
                  <a:t>. </a:t>
                </a:r>
              </a:p>
              <a:p>
                <a:pPr algn="l">
                  <a:lnSpc>
                    <a:spcPct val="150000"/>
                  </a:lnSpc>
                </a:pPr>
                <a:r>
                  <a:rPr lang="en-US" sz="2600" b="1" u="sng" dirty="0"/>
                  <a:t>Fact:</a:t>
                </a:r>
                <a:r>
                  <a:rPr lang="en-US" sz="2600" b="1" dirty="0"/>
                  <a:t> </a:t>
                </a:r>
                <a:r>
                  <a:rPr lang="en-US" sz="2600" dirty="0">
                    <a:ea typeface="Cambria Math" panose="02040503050406030204" pitchFamily="18" charset="0"/>
                  </a:rPr>
                  <a:t>If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i="1" smtClean="0">
                        <a:latin typeface="Cambria Math" panose="02040503050406030204" pitchFamily="18" charset="0"/>
                        <a:ea typeface="Cambria Math" panose="02040503050406030204" pitchFamily="18" charset="0"/>
                      </a:rPr>
                      <m:t>≤1,</m:t>
                    </m:r>
                  </m:oMath>
                </a14:m>
                <a:r>
                  <a:rPr lang="en-US" sz="2600" b="0" dirty="0">
                    <a:ea typeface="Cambria Math" panose="02040503050406030204" pitchFamily="18" charset="0"/>
                  </a:rPr>
                  <a:t> the process will eventually die out with probability 1.</a:t>
                </a:r>
              </a:p>
              <a:p>
                <a:pPr algn="l">
                  <a:lnSpc>
                    <a:spcPct val="150000"/>
                  </a:lnSpc>
                </a:pPr>
                <a:r>
                  <a:rPr lang="en-US" sz="2600" dirty="0">
                    <a:ea typeface="Cambria Math" panose="02040503050406030204" pitchFamily="18" charset="0"/>
                  </a:rPr>
                  <a:t>If </a:t>
                </a:r>
                <a14:m>
                  <m:oMath xmlns:m="http://schemas.openxmlformats.org/officeDocument/2006/math">
                    <m:r>
                      <a:rPr lang="en-US" sz="2600" i="1">
                        <a:latin typeface="Cambria Math" panose="02040503050406030204" pitchFamily="18" charset="0"/>
                        <a:ea typeface="Cambria Math" panose="02040503050406030204" pitchFamily="18" charset="0"/>
                      </a:rPr>
                      <m:t>𝜇</m:t>
                    </m:r>
                    <m:r>
                      <a:rPr lang="en-US" sz="2600" i="1">
                        <a:latin typeface="Cambria Math" panose="02040503050406030204" pitchFamily="18" charset="0"/>
                        <a:ea typeface="Cambria Math" panose="02040503050406030204" pitchFamily="18" charset="0"/>
                      </a:rPr>
                      <m:t>&gt;1</m:t>
                    </m:r>
                  </m:oMath>
                </a14:m>
                <a:r>
                  <a:rPr lang="en-US" sz="2600" b="0" dirty="0">
                    <a:ea typeface="Cambria Math" panose="02040503050406030204" pitchFamily="18" charset="0"/>
                  </a:rPr>
                  <a:t>, the process can still die out with a positive probability </a:t>
                </a: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𝜋</m:t>
                        </m:r>
                      </m:e>
                      <m:sub>
                        <m:r>
                          <a:rPr lang="en-US" sz="2600" b="0" i="1" smtClean="0">
                            <a:latin typeface="Cambria Math" panose="02040503050406030204" pitchFamily="18" charset="0"/>
                            <a:ea typeface="Cambria Math" panose="02040503050406030204" pitchFamily="18" charset="0"/>
                          </a:rPr>
                          <m:t>0</m:t>
                        </m:r>
                      </m:sub>
                    </m:sSub>
                  </m:oMath>
                </a14:m>
                <a:r>
                  <a:rPr lang="en-US" sz="2600" b="0" dirty="0">
                    <a:ea typeface="Cambria Math" panose="02040503050406030204" pitchFamily="18" charset="0"/>
                  </a:rPr>
                  <a:t>  but </a:t>
                </a:r>
              </a:p>
            </p:txBody>
          </p:sp>
        </mc:Choice>
        <mc:Fallback xmlns="">
          <p:sp>
            <p:nvSpPr>
              <p:cNvPr id="7" name="Subtitle 4">
                <a:extLst>
                  <a:ext uri="{FF2B5EF4-FFF2-40B4-BE49-F238E27FC236}">
                    <a16:creationId xmlns:a16="http://schemas.microsoft.com/office/drawing/2014/main" id="{CC5A7F44-8B17-4D8C-B0F2-DF45B37333A4}"/>
                  </a:ext>
                </a:extLst>
              </p:cNvPr>
              <p:cNvSpPr txBox="1">
                <a:spLocks noRot="1" noChangeAspect="1" noMove="1" noResize="1" noEditPoints="1" noAdjustHandles="1" noChangeArrowheads="1" noChangeShapeType="1" noTextEdit="1"/>
              </p:cNvSpPr>
              <p:nvPr/>
            </p:nvSpPr>
            <p:spPr>
              <a:xfrm>
                <a:off x="557214" y="1271588"/>
                <a:ext cx="10629900" cy="4665636"/>
              </a:xfrm>
              <a:prstGeom prst="rect">
                <a:avLst/>
              </a:prstGeom>
              <a:blipFill>
                <a:blip r:embed="rId3"/>
                <a:stretch>
                  <a:fillRect l="-1032" r="-1204" b="-1438"/>
                </a:stretch>
              </a:blipFill>
            </p:spPr>
            <p:txBody>
              <a:bodyPr/>
              <a:lstStyle/>
              <a:p>
                <a:r>
                  <a:rPr lang="en-US">
                    <a:noFill/>
                  </a:rPr>
                  <a:t> </a:t>
                </a:r>
              </a:p>
            </p:txBody>
          </p:sp>
        </mc:Fallback>
      </mc:AlternateContent>
    </p:spTree>
    <p:extLst>
      <p:ext uri="{BB962C8B-B14F-4D97-AF65-F5344CB8AC3E}">
        <p14:creationId xmlns:p14="http://schemas.microsoft.com/office/powerpoint/2010/main" val="30275283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341600" y="300935"/>
            <a:ext cx="7173875" cy="837884"/>
          </a:xfrm>
        </p:spPr>
        <p:txBody>
          <a:bodyPr vert="horz">
            <a:noAutofit/>
          </a:bodyPr>
          <a:lstStyle/>
          <a:p>
            <a:pPr algn="l">
              <a:lnSpc>
                <a:spcPct val="100000"/>
              </a:lnSpc>
            </a:pPr>
            <a:r>
              <a:rPr lang="en-US" sz="4300" b="0" dirty="0">
                <a:ea typeface="Cambria Math" panose="02040503050406030204" pitchFamily="18" charset="0"/>
              </a:rPr>
              <a:t>BRANCHING PROCESS (CONT.)</a:t>
            </a: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𝜋</m:t>
                        </m:r>
                      </m:e>
                      <m:sub>
                        <m:r>
                          <a:rPr lang="en-US" sz="2600" b="0" i="1" smtClean="0">
                            <a:latin typeface="Cambria Math" panose="02040503050406030204" pitchFamily="18" charset="0"/>
                            <a:ea typeface="Cambria Math" panose="02040503050406030204" pitchFamily="18" charset="0"/>
                          </a:rPr>
                          <m:t>0</m:t>
                        </m:r>
                      </m:sub>
                    </m:sSub>
                    <m:r>
                      <a:rPr lang="en-US" sz="2600" b="0" i="1" smtClean="0">
                        <a:latin typeface="Cambria Math" panose="02040503050406030204" pitchFamily="18" charset="0"/>
                        <a:ea typeface="Cambria Math" panose="02040503050406030204" pitchFamily="18" charset="0"/>
                      </a:rPr>
                      <m:t>&lt;1</m:t>
                    </m:r>
                  </m:oMath>
                </a14:m>
                <a:r>
                  <a:rPr lang="en-US" sz="2600" b="0" dirty="0">
                    <a:ea typeface="Cambria Math" panose="02040503050406030204" pitchFamily="18" charset="0"/>
                  </a:rPr>
                  <a:t>  and is the smallest positive solution of the </a:t>
                </a:r>
                <a:r>
                  <a:rPr lang="en-US" sz="2600" dirty="0">
                    <a:ea typeface="Cambria Math" panose="02040503050406030204" pitchFamily="18" charset="0"/>
                  </a:rPr>
                  <a:t>equation:</a:t>
                </a:r>
              </a:p>
              <a:p>
                <a:pPr>
                  <a:lnSpc>
                    <a:spcPct val="150000"/>
                  </a:lnSpc>
                </a:pPr>
                <a:r>
                  <a:rPr lang="en-US" sz="2600" b="0" dirty="0">
                    <a:ea typeface="Cambria Math" panose="02040503050406030204" pitchFamily="18" charset="0"/>
                  </a:rPr>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𝜋</m:t>
                        </m:r>
                      </m:e>
                      <m:sub>
                        <m:r>
                          <a:rPr lang="en-US" sz="2800" i="1">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nary>
                      <m:naryPr>
                        <m:chr m:val="∑"/>
                        <m:ctrlPr>
                          <a:rPr lang="en-US" sz="2800" b="0" i="1" smtClean="0">
                            <a:latin typeface="Cambria Math" panose="02040503050406030204" pitchFamily="18" charset="0"/>
                            <a:ea typeface="Cambria Math" panose="02040503050406030204" pitchFamily="18" charset="0"/>
                          </a:rPr>
                        </m:ctrlPr>
                      </m:naryPr>
                      <m:sub>
                        <m:r>
                          <m:rPr>
                            <m:brk m:alnAt="23"/>
                          </m:rPr>
                          <a:rPr lang="en-US" sz="2800" b="0" i="1" smtClean="0">
                            <a:latin typeface="Cambria Math" panose="02040503050406030204" pitchFamily="18" charset="0"/>
                            <a:ea typeface="Cambria Math" panose="02040503050406030204" pitchFamily="18" charset="0"/>
                          </a:rPr>
                          <m:t>𝑘</m:t>
                        </m:r>
                        <m:r>
                          <a:rPr lang="en-US" sz="2800" b="0" i="1" smtClean="0">
                            <a:latin typeface="Cambria Math" panose="02040503050406030204" pitchFamily="18" charset="0"/>
                            <a:ea typeface="Cambria Math" panose="02040503050406030204" pitchFamily="18" charset="0"/>
                          </a:rPr>
                          <m:t>=0</m:t>
                        </m:r>
                      </m:sub>
                      <m:sup>
                        <m:r>
                          <a:rPr lang="en-US" sz="2800" b="0" i="1" smtClean="0">
                            <a:latin typeface="Cambria Math" panose="02040503050406030204" pitchFamily="18" charset="0"/>
                            <a:ea typeface="Cambria Math" panose="02040503050406030204" pitchFamily="18" charset="0"/>
                          </a:rPr>
                          <m:t>∞</m:t>
                        </m:r>
                      </m:sup>
                      <m:e>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0</m:t>
                            </m:r>
                          </m:sub>
                          <m:sup>
                            <m:r>
                              <a:rPr lang="en-US" sz="2800" b="0" i="1" smtClean="0">
                                <a:latin typeface="Cambria Math" panose="02040503050406030204" pitchFamily="18" charset="0"/>
                                <a:ea typeface="Cambria Math" panose="02040503050406030204" pitchFamily="18" charset="0"/>
                              </a:rPr>
                              <m:t>𝑘</m:t>
                            </m:r>
                          </m:sup>
                        </m:sSubSup>
                        <m:r>
                          <a:rPr lang="en-US" sz="2800" b="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𝑍</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𝑘</m:t>
                            </m:r>
                          </m:e>
                        </m:d>
                        <m:r>
                          <a:rPr lang="en-US" sz="2800" b="0" i="1" smtClean="0">
                            <a:latin typeface="Cambria Math" panose="02040503050406030204" pitchFamily="18" charset="0"/>
                            <a:ea typeface="Cambria Math" panose="02040503050406030204" pitchFamily="18" charset="0"/>
                          </a:rPr>
                          <m:t>.</m:t>
                        </m:r>
                      </m:e>
                    </m:nary>
                  </m:oMath>
                </a14:m>
                <a:endParaRPr lang="en-US" sz="2800" b="0" dirty="0">
                  <a:ea typeface="Cambria Math" panose="02040503050406030204" pitchFamily="18" charset="0"/>
                </a:endParaRPr>
              </a:p>
              <a:p>
                <a:pPr algn="l">
                  <a:lnSpc>
                    <a:spcPct val="150000"/>
                  </a:lnSpc>
                </a:pPr>
                <a:r>
                  <a:rPr lang="en-US" b="1" u="sng" dirty="0">
                    <a:ea typeface="Cambria Math" panose="02040503050406030204" pitchFamily="18" charset="0"/>
                  </a:rPr>
                  <a:t>Example.</a:t>
                </a:r>
                <a:r>
                  <a:rPr lang="en-US" b="1" dirty="0">
                    <a:ea typeface="Cambria Math" panose="02040503050406030204" pitchFamily="18" charset="0"/>
                  </a:rPr>
                  <a:t> </a:t>
                </a:r>
                <a:r>
                  <a:rPr lang="en-US" b="0" dirty="0">
                    <a:ea typeface="Cambria Math" panose="02040503050406030204" pitchFamily="18" charset="0"/>
                  </a:rPr>
                  <a:t>Suppose a particle produces no particles 20% of the time, one particle 50% of the tim</a:t>
                </a:r>
                <a:r>
                  <a:rPr lang="en-US" dirty="0">
                    <a:ea typeface="Cambria Math" panose="02040503050406030204" pitchFamily="18" charset="0"/>
                  </a:rPr>
                  <a:t>e, and two particles 30% of the time. Then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=0.2, </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=0.5,</m:t>
                    </m:r>
                  </m:oMath>
                </a14:m>
                <a:r>
                  <a:rPr lang="en-US" b="0" dirty="0">
                    <a:ea typeface="Cambria Math" panose="02040503050406030204" pitchFamily="18"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=0.3.</m:t>
                    </m:r>
                  </m:oMath>
                </a14:m>
                <a:r>
                  <a:rPr lang="en-US" b="0" dirty="0">
                    <a:ea typeface="Cambria Math" panose="02040503050406030204" pitchFamily="18" charset="0"/>
                  </a:rPr>
                  <a:t> Its mean is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𝐸𝑍</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0.2</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0.5</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0.3</m:t>
                        </m:r>
                      </m:e>
                    </m:d>
                    <m:r>
                      <a:rPr lang="en-US" b="0" i="1" smtClean="0">
                        <a:latin typeface="Cambria Math" panose="02040503050406030204" pitchFamily="18" charset="0"/>
                        <a:ea typeface="Cambria Math" panose="02040503050406030204" pitchFamily="18" charset="0"/>
                      </a:rPr>
                      <m:t>=1.1&gt;1</m:t>
                    </m:r>
                    <m:r>
                      <a:rPr lang="en-US" b="0" i="0"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the process is supercritical, and the probability of extinction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oMath>
                </a14:m>
                <a:r>
                  <a:rPr lang="en-US" b="0" dirty="0">
                    <a:ea typeface="Cambria Math" panose="02040503050406030204" pitchFamily="18" charset="0"/>
                  </a:rPr>
                  <a:t> solves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0</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5</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or  </a:t>
                </a:r>
                <a14:m>
                  <m:oMath xmlns:m="http://schemas.openxmlformats.org/officeDocument/2006/math">
                    <m:r>
                      <a:rPr lang="en-US" b="0" i="1" smtClean="0">
                        <a:latin typeface="Cambria Math" panose="02040503050406030204" pitchFamily="18" charset="0"/>
                        <a:ea typeface="Cambria Math" panose="02040503050406030204" pitchFamily="18" charset="0"/>
                      </a:rPr>
                      <m:t>0.3</m:t>
                    </m:r>
                  </m:oMath>
                </a14:m>
                <a:r>
                  <a:rPr lang="en-US" dirty="0">
                    <a:ea typeface="Cambria Math" panose="02040503050406030204" pitchFamily="18" charset="0"/>
                  </a:rPr>
                  <a:t> </a:t>
                </a:r>
                <a14:m>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−0.5</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+0.2=0.3</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3</m:t>
                            </m:r>
                          </m:den>
                        </m:f>
                      </m:e>
                    </m:d>
                    <m:r>
                      <a:rPr lang="en-US" b="0" i="1" smtClean="0">
                        <a:latin typeface="Cambria Math" panose="02040503050406030204" pitchFamily="18" charset="0"/>
                        <a:ea typeface="Cambria Math" panose="02040503050406030204" pitchFamily="18" charset="0"/>
                      </a:rPr>
                      <m:t>=0.</m:t>
                    </m:r>
                  </m:oMath>
                </a14:m>
                <a:r>
                  <a:rPr lang="en-US" b="0"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So,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0" smtClean="0">
                        <a:latin typeface="Cambria Math" panose="02040503050406030204" pitchFamily="18" charset="0"/>
                        <a:ea typeface="Cambria Math" panose="02040503050406030204" pitchFamily="18" charset="0"/>
                      </a:rPr>
                      <m:t>=2/3.</m:t>
                    </m:r>
                  </m:oMath>
                </a14:m>
                <a:endParaRPr lang="en-US" b="0" i="1" dirty="0">
                  <a:latin typeface="Cambria Math" panose="02040503050406030204" pitchFamily="18" charset="0"/>
                  <a:ea typeface="Cambria Math" panose="02040503050406030204" pitchFamily="18" charset="0"/>
                </a:endParaRPr>
              </a:p>
              <a:p>
                <a:pPr algn="l">
                  <a:lnSpc>
                    <a:spcPct val="150000"/>
                  </a:lnSpc>
                </a:pPr>
                <a:r>
                  <a:rPr lang="en-US" dirty="0">
                    <a:latin typeface="Cambria Math" panose="02040503050406030204" pitchFamily="18" charset="0"/>
                    <a:ea typeface="Cambria Math" panose="02040503050406030204" pitchFamily="18" charset="0"/>
                  </a:rPr>
                  <a:t>We simulate 1,000 trajectories and compute empirical probability of 0.662.</a:t>
                </a:r>
                <a:endParaRPr lang="en-US" b="0" dirty="0">
                  <a:latin typeface="Cambria Math" panose="02040503050406030204" pitchFamily="18" charset="0"/>
                  <a:ea typeface="Cambria Math" panose="02040503050406030204" pitchFamily="18" charset="0"/>
                </a:endParaRPr>
              </a:p>
              <a:p>
                <a:pPr algn="l">
                  <a:lnSpc>
                    <a:spcPct val="150000"/>
                  </a:lnSpc>
                </a:pPr>
                <a:endParaRPr lang="en-US" b="0" dirty="0">
                  <a:ea typeface="Cambria Math" panose="02040503050406030204" pitchFamily="18" charset="0"/>
                </a:endParaRPr>
              </a:p>
            </p:txBody>
          </p:sp>
        </mc:Choice>
        <mc:Fallback xmlns="">
          <p:sp>
            <p:nvSpPr>
              <p:cNvPr id="7" name="Subtitle 4">
                <a:extLst>
                  <a:ext uri="{FF2B5EF4-FFF2-40B4-BE49-F238E27FC236}">
                    <a16:creationId xmlns:a16="http://schemas.microsoft.com/office/drawing/2014/main" id="{CC5A7F44-8B17-4D8C-B0F2-DF45B37333A4}"/>
                  </a:ext>
                </a:extLst>
              </p:cNvPr>
              <p:cNvSpPr txBox="1">
                <a:spLocks noRot="1" noChangeAspect="1" noMove="1" noResize="1" noEditPoints="1" noAdjustHandles="1" noChangeArrowheads="1" noChangeShapeType="1" noTextEdit="1"/>
              </p:cNvSpPr>
              <p:nvPr/>
            </p:nvSpPr>
            <p:spPr>
              <a:xfrm>
                <a:off x="550900" y="1138819"/>
                <a:ext cx="11272838" cy="5418246"/>
              </a:xfrm>
              <a:prstGeom prst="rect">
                <a:avLst/>
              </a:prstGeom>
              <a:blipFill>
                <a:blip r:embed="rId2"/>
                <a:stretch>
                  <a:fillRect l="-8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86</a:t>
            </a:r>
          </a:p>
        </p:txBody>
      </p:sp>
      <p:sp>
        <p:nvSpPr>
          <p:cNvPr id="12" name="TextBox 11">
            <a:extLst>
              <a:ext uri="{FF2B5EF4-FFF2-40B4-BE49-F238E27FC236}">
                <a16:creationId xmlns:a16="http://schemas.microsoft.com/office/drawing/2014/main" id="{7296AF14-5784-4064-8C5F-CCB89212BCCD}"/>
              </a:ext>
            </a:extLst>
          </p:cNvPr>
          <p:cNvSpPr txBox="1"/>
          <p:nvPr/>
        </p:nvSpPr>
        <p:spPr>
          <a:xfrm>
            <a:off x="10504549" y="5247559"/>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4433286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87</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155737" y="397348"/>
            <a:ext cx="9016963" cy="837884"/>
          </a:xfrm>
        </p:spPr>
        <p:txBody>
          <a:bodyPr vert="horz">
            <a:noAutofit/>
          </a:bodyPr>
          <a:lstStyle/>
          <a:p>
            <a:pPr algn="l">
              <a:lnSpc>
                <a:spcPct val="100000"/>
              </a:lnSpc>
            </a:pPr>
            <a:r>
              <a:rPr lang="en-US" sz="4300" b="0" dirty="0">
                <a:ea typeface="Cambria Math" panose="02040503050406030204" pitchFamily="18" charset="0"/>
              </a:rPr>
              <a:t>APPLICATION OF BRANCHING PROCESS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804862" y="1235232"/>
                <a:ext cx="11049000" cy="5614357"/>
              </a:xfrm>
              <a:prstGeom prst="rect">
                <a:avLst/>
              </a:prstGeom>
            </p:spPr>
            <p:txBody>
              <a:bodyPr wrap="square">
                <a:spAutoFit/>
              </a:bodyPr>
              <a:lstStyle/>
              <a:p>
                <a:pPr>
                  <a:lnSpc>
                    <a:spcPct val="150000"/>
                  </a:lnSpc>
                  <a:buClr>
                    <a:srgbClr val="37DAF9"/>
                  </a:buClr>
                </a:pPr>
                <a:r>
                  <a:rPr lang="en-US" sz="2400" dirty="0"/>
                  <a:t>Based on work by Alfred J. </a:t>
                </a:r>
                <a:r>
                  <a:rPr lang="en-US" sz="2400" dirty="0" err="1"/>
                  <a:t>Lotka</a:t>
                </a:r>
                <a:r>
                  <a:rPr lang="en-US" sz="2400" dirty="0"/>
                  <a:t> in 1931 who analyzed the data from the 1920 U.S. Census, suppose that male offspring has the distribution: </a:t>
                </a:r>
                <a14:m>
                  <m:oMath xmlns:m="http://schemas.openxmlformats.org/officeDocument/2006/math">
                    <m:r>
                      <a:rPr lang="en-US" sz="2400" i="1" dirty="0" smtClean="0">
                        <a:latin typeface="Cambria Math" panose="02040503050406030204" pitchFamily="18" charset="0"/>
                      </a:rPr>
                      <m:t>𝑝</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0</m:t>
                        </m:r>
                      </m:e>
                    </m:d>
                    <m:r>
                      <a:rPr lang="en-US" sz="2400" i="1" dirty="0" smtClean="0">
                        <a:latin typeface="Cambria Math" panose="02040503050406030204" pitchFamily="18" charset="0"/>
                      </a:rPr>
                      <m:t>= 0.4828</m:t>
                    </m:r>
                  </m:oMath>
                </a14:m>
                <a:r>
                  <a:rPr lang="en-US" sz="2400" i="1" dirty="0">
                    <a:latin typeface="Cambria Math" panose="02040503050406030204" pitchFamily="18" charset="0"/>
                  </a:rPr>
                  <a:t> </a:t>
                </a:r>
                <a:r>
                  <a:rPr lang="en-US" sz="2400" dirty="0">
                    <a:latin typeface="Cambria Math" panose="02040503050406030204" pitchFamily="18" charset="0"/>
                  </a:rPr>
                  <a:t>and </a:t>
                </a:r>
                <a14:m>
                  <m:oMath xmlns:m="http://schemas.openxmlformats.org/officeDocument/2006/math">
                    <m:r>
                      <a:rPr lang="en-US" sz="2400" i="1" dirty="0">
                        <a:latin typeface="Cambria Math" panose="02040503050406030204" pitchFamily="18" charset="0"/>
                      </a:rPr>
                      <m:t>𝑝</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 = (0.228292</m:t>
                    </m:r>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)(0.5586</m:t>
                        </m:r>
                        <m:r>
                          <a:rPr lang="en-US" sz="2400" b="0" i="1" dirty="0" smtClean="0">
                            <a:latin typeface="Cambria Math" panose="02040503050406030204" pitchFamily="18" charset="0"/>
                          </a:rPr>
                          <m:t>)</m:t>
                        </m:r>
                      </m:e>
                      <m:sup>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p>
                    </m:sSup>
                    <m:r>
                      <a:rPr lang="en-US" sz="2400" i="1" dirty="0" smtClean="0">
                        <a:latin typeface="Cambria Math" panose="02040503050406030204" pitchFamily="18" charset="0"/>
                      </a:rPr>
                      <m:t>,  </m:t>
                    </m:r>
                    <m:r>
                      <a:rPr lang="en-US" sz="2400" i="1" dirty="0">
                        <a:latin typeface="Cambria Math" panose="02040503050406030204" pitchFamily="18" charset="0"/>
                      </a:rPr>
                      <m:t>𝑛</m:t>
                    </m:r>
                    <m:r>
                      <a:rPr lang="en-US" sz="2400" i="1" dirty="0">
                        <a:latin typeface="Cambria Math" panose="02040503050406030204" pitchFamily="18" charset="0"/>
                      </a:rPr>
                      <m:t> = 1, 2, 3,… .</m:t>
                    </m:r>
                  </m:oMath>
                </a14:m>
                <a:r>
                  <a:rPr lang="en-US" sz="2400" dirty="0"/>
                  <a:t> The expected size of male offspring is </a:t>
                </a:r>
              </a:p>
              <a:p>
                <a:pPr>
                  <a:lnSpc>
                    <a:spcPct val="150000"/>
                  </a:lnSpc>
                  <a:buClr>
                    <a:srgbClr val="37DAF9"/>
                  </a:buClr>
                </a:pPr>
                <a14:m>
                  <m:oMath xmlns:m="http://schemas.openxmlformats.org/officeDocument/2006/math">
                    <m:r>
                      <a:rPr lang="en-US" sz="240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(0.228292</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nary>
                          <m:naryPr>
                            <m:chr m:val="∑"/>
                            <m:ctrlPr>
                              <a:rPr lang="en-US" sz="240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up>
                            <m:r>
                              <a:rPr lang="en-US" sz="2400" i="1" dirty="0" smtClean="0">
                                <a:latin typeface="Cambria Math" panose="02040503050406030204" pitchFamily="18" charset="0"/>
                                <a:ea typeface="Cambria Math" panose="02040503050406030204" pitchFamily="18" charset="0"/>
                              </a:rPr>
                              <m:t>∞</m:t>
                            </m:r>
                          </m:sup>
                          <m:e>
                            <m:r>
                              <a:rPr lang="en-US" sz="2400" b="0" i="1" dirty="0" smtClean="0">
                                <a:latin typeface="Cambria Math" panose="02040503050406030204" pitchFamily="18" charset="0"/>
                              </a:rPr>
                              <m:t>𝑛</m:t>
                            </m:r>
                          </m:e>
                        </m:nary>
                        <m:r>
                          <a:rPr lang="en-US" sz="2400" i="1" dirty="0">
                            <a:latin typeface="Cambria Math" panose="02040503050406030204" pitchFamily="18" charset="0"/>
                          </a:rPr>
                          <m:t>(0.5586)</m:t>
                        </m:r>
                      </m:e>
                      <m:sup>
                        <m:r>
                          <a:rPr lang="en-US" sz="2400" i="1" dirty="0">
                            <a:latin typeface="Cambria Math" panose="02040503050406030204" pitchFamily="18" charset="0"/>
                          </a:rPr>
                          <m:t>𝑛</m:t>
                        </m:r>
                        <m:r>
                          <a:rPr lang="en-US" sz="2400" i="1" dirty="0">
                            <a:latin typeface="Cambria Math" panose="02040503050406030204" pitchFamily="18" charset="0"/>
                          </a:rPr>
                          <m:t>−1</m:t>
                        </m:r>
                      </m:sup>
                    </m:sSup>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i="1" dirty="0">
                            <a:latin typeface="Cambria Math" panose="02040503050406030204" pitchFamily="18" charset="0"/>
                          </a:rPr>
                          <m:t>0.228292</m:t>
                        </m:r>
                      </m:num>
                      <m:den>
                        <m:sSup>
                          <m:sSupPr>
                            <m:ctrlPr>
                              <a:rPr lang="en-US" sz="2400" b="0" i="1" dirty="0" smtClean="0">
                                <a:latin typeface="Cambria Math" panose="02040503050406030204" pitchFamily="18" charset="0"/>
                              </a:rPr>
                            </m:ctrlPr>
                          </m:sSupPr>
                          <m:e>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1−0.5586</m:t>
                                </m:r>
                              </m:e>
                            </m:d>
                          </m:e>
                          <m:sup>
                            <m:r>
                              <a:rPr lang="en-US" sz="2400" b="0" i="1" dirty="0" smtClean="0">
                                <a:latin typeface="Cambria Math" panose="02040503050406030204" pitchFamily="18" charset="0"/>
                              </a:rPr>
                              <m:t>2</m:t>
                            </m:r>
                          </m:sup>
                        </m:sSup>
                      </m:den>
                    </m:f>
                    <m:r>
                      <a:rPr lang="en-US" sz="2400" b="0" i="1" dirty="0"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1.171726&gt;1,</m:t>
                    </m:r>
                  </m:oMath>
                </a14:m>
                <a:r>
                  <a:rPr lang="en-US" sz="2400" dirty="0"/>
                  <a:t> so the population growth is a supercritical process. The probability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oMath>
                </a14:m>
                <a:r>
                  <a:rPr lang="en-US" sz="2400" dirty="0"/>
                  <a:t> of extinction is the smallest positive solution to the equation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=0.4828+</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𝑛</m:t>
                            </m:r>
                          </m:sup>
                        </m:sSubSup>
                        <m:r>
                          <a:rPr lang="en-US" sz="2400" b="0" i="1" smtClean="0">
                            <a:latin typeface="Cambria Math" panose="02040503050406030204" pitchFamily="18" charset="0"/>
                          </a:rPr>
                          <m:t> </m:t>
                        </m:r>
                        <m:r>
                          <a:rPr lang="en-US" sz="2400" i="1" dirty="0">
                            <a:latin typeface="Cambria Math" panose="02040503050406030204" pitchFamily="18" charset="0"/>
                          </a:rPr>
                          <m:t>(0.228292</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)(0.5586)</m:t>
                            </m:r>
                          </m:e>
                          <m:sup>
                            <m:r>
                              <a:rPr lang="en-US" sz="2400" i="1" dirty="0">
                                <a:latin typeface="Cambria Math" panose="02040503050406030204" pitchFamily="18" charset="0"/>
                              </a:rPr>
                              <m:t>𝑛</m:t>
                            </m:r>
                            <m:r>
                              <a:rPr lang="en-US" sz="2400" i="1" dirty="0">
                                <a:latin typeface="Cambria Math" panose="02040503050406030204" pitchFamily="18" charset="0"/>
                              </a:rPr>
                              <m:t>−1</m:t>
                            </m:r>
                          </m:sup>
                        </m:sSup>
                        <m:r>
                          <a:rPr lang="en-US" sz="2400" b="0" i="1" dirty="0" smtClean="0">
                            <a:latin typeface="Cambria Math" panose="02040503050406030204" pitchFamily="18" charset="0"/>
                          </a:rPr>
                          <m:t>=</m:t>
                        </m:r>
                      </m:e>
                    </m:nary>
                    <m:r>
                      <a:rPr lang="en-US" sz="2400" b="0" i="1" smtClean="0">
                        <a:latin typeface="Cambria Math" panose="02040503050406030204" pitchFamily="18" charset="0"/>
                      </a:rPr>
                      <m:t>0.4828+</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0.228292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0</m:t>
                            </m:r>
                          </m:sub>
                        </m:sSub>
                      </m:num>
                      <m:den>
                        <m:r>
                          <a:rPr lang="en-US" sz="2400" b="0" i="1" smtClean="0">
                            <a:latin typeface="Cambria Math" panose="02040503050406030204" pitchFamily="18" charset="0"/>
                          </a:rPr>
                          <m:t>1−0.5586</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0</m:t>
                            </m:r>
                          </m:sub>
                        </m:sSub>
                      </m:den>
                    </m:f>
                  </m:oMath>
                </a14:m>
                <a:r>
                  <a:rPr lang="en-US" sz="2400" dirty="0"/>
                  <a:t>, which is a quadratic equation </a:t>
                </a:r>
                <a14:m>
                  <m:oMath xmlns:m="http://schemas.openxmlformats.org/officeDocument/2006/math">
                    <m:r>
                      <a:rPr lang="en-US" sz="2400" b="0" i="1" smtClean="0">
                        <a:latin typeface="Cambria Math" panose="02040503050406030204" pitchFamily="18" charset="0"/>
                      </a:rPr>
                      <m:t>0.5586</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−1.0414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+0.4828=0.</m:t>
                    </m:r>
                  </m:oMath>
                </a14:m>
                <a:r>
                  <a:rPr lang="en-US" sz="2400" dirty="0"/>
                  <a:t> The solution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0</m:t>
                        </m:r>
                      </m:sub>
                    </m:sSub>
                  </m:oMath>
                </a14:m>
                <a:r>
                  <a:rPr lang="en-US" sz="2400" dirty="0"/>
                  <a:t> </a:t>
                </a:r>
                <a14:m>
                  <m:oMath xmlns:m="http://schemas.openxmlformats.org/officeDocument/2006/math">
                    <m:r>
                      <a:rPr lang="en-US" sz="2400" i="1" dirty="0">
                        <a:latin typeface="Cambria Math" panose="02040503050406030204" pitchFamily="18" charset="0"/>
                      </a:rPr>
                      <m:t>=</m:t>
                    </m:r>
                    <m:r>
                      <a:rPr lang="en-US" sz="2400" i="1" dirty="0" smtClean="0">
                        <a:latin typeface="Cambria Math" panose="02040503050406030204" pitchFamily="18" charset="0"/>
                      </a:rPr>
                      <m:t> 0.864304</m:t>
                    </m:r>
                  </m:oMath>
                </a14:m>
                <a:r>
                  <a:rPr lang="en-US" sz="2400" dirty="0"/>
                  <a:t>.</a:t>
                </a:r>
              </a:p>
              <a:p>
                <a:pPr>
                  <a:lnSpc>
                    <a:spcPct val="150000"/>
                  </a:lnSpc>
                  <a:buClr>
                    <a:srgbClr val="37DAF9"/>
                  </a:buClr>
                </a:pPr>
                <a:endParaRPr lang="en-US" sz="2400" dirty="0"/>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804862" y="1235232"/>
                <a:ext cx="11049000" cy="5614357"/>
              </a:xfrm>
              <a:prstGeom prst="rect">
                <a:avLst/>
              </a:prstGeom>
              <a:blipFill>
                <a:blip r:embed="rId3"/>
                <a:stretch>
                  <a:fillRect l="-827" r="-1269"/>
                </a:stretch>
              </a:blipFill>
            </p:spPr>
            <p:txBody>
              <a:bodyPr/>
              <a:lstStyle/>
              <a:p>
                <a:r>
                  <a:rPr lang="en-US">
                    <a:noFill/>
                  </a:rPr>
                  <a:t> </a:t>
                </a:r>
              </a:p>
            </p:txBody>
          </p:sp>
        </mc:Fallback>
      </mc:AlternateContent>
    </p:spTree>
    <p:extLst>
      <p:ext uri="{BB962C8B-B14F-4D97-AF65-F5344CB8AC3E}">
        <p14:creationId xmlns:p14="http://schemas.microsoft.com/office/powerpoint/2010/main" val="21628616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871538" y="333769"/>
            <a:ext cx="10587341" cy="837884"/>
          </a:xfrm>
        </p:spPr>
        <p:txBody>
          <a:bodyPr vert="horz">
            <a:noAutofit/>
          </a:bodyPr>
          <a:lstStyle/>
          <a:p>
            <a:pPr algn="l">
              <a:lnSpc>
                <a:spcPct val="100000"/>
              </a:lnSpc>
            </a:pPr>
            <a:r>
              <a:rPr lang="en-US" sz="4300" dirty="0">
                <a:ea typeface="Cambria Math" panose="02040503050406030204" pitchFamily="18" charset="0"/>
              </a:rPr>
              <a:t>MORE EXAMPLES OF </a:t>
            </a:r>
            <a:r>
              <a:rPr lang="en-US" sz="4300" b="0" dirty="0">
                <a:ea typeface="Cambria Math" panose="02040503050406030204" pitchFamily="18" charset="0"/>
              </a:rPr>
              <a:t>BRANCHING PROCESSES </a:t>
            </a:r>
          </a:p>
          <a:p>
            <a:pPr algn="l">
              <a:lnSpc>
                <a:spcPct val="150000"/>
              </a:lnSpc>
              <a:buClr>
                <a:srgbClr val="37DAF9"/>
              </a:buClr>
            </a:pPr>
            <a:r>
              <a:rPr lang="en-US" sz="2800" dirty="0"/>
              <a:t>Here are more examples of processes that are modeled well by a branching process:</a:t>
            </a:r>
          </a:p>
          <a:p>
            <a:pPr marL="514350" indent="-514350" algn="l">
              <a:lnSpc>
                <a:spcPct val="150000"/>
              </a:lnSpc>
              <a:buClr>
                <a:srgbClr val="37DAF9"/>
              </a:buClr>
              <a:buAutoNum type="arabicPeriod"/>
            </a:pPr>
            <a:r>
              <a:rPr lang="en-US" sz="2800" dirty="0"/>
              <a:t>Growth of a colony of bacteria</a:t>
            </a:r>
          </a:p>
          <a:p>
            <a:pPr marL="514350" indent="-514350" algn="l">
              <a:lnSpc>
                <a:spcPct val="150000"/>
              </a:lnSpc>
              <a:buClr>
                <a:srgbClr val="37DAF9"/>
              </a:buClr>
              <a:buAutoNum type="arabicPeriod"/>
            </a:pPr>
            <a:r>
              <a:rPr lang="en-US" sz="2800" dirty="0"/>
              <a:t>Spread of an infectious diseases</a:t>
            </a:r>
          </a:p>
          <a:p>
            <a:pPr marL="514350" indent="-514350" algn="l">
              <a:lnSpc>
                <a:spcPct val="150000"/>
              </a:lnSpc>
              <a:buClr>
                <a:srgbClr val="37DAF9"/>
              </a:buClr>
              <a:buAutoNum type="arabicPeriod"/>
            </a:pPr>
            <a:r>
              <a:rPr lang="en-US" sz="2800" dirty="0"/>
              <a:t>Spread of a computer virus</a:t>
            </a:r>
          </a:p>
          <a:p>
            <a:pPr marL="514350" indent="-514350" algn="l">
              <a:lnSpc>
                <a:spcPct val="150000"/>
              </a:lnSpc>
              <a:buClr>
                <a:srgbClr val="37DAF9"/>
              </a:buClr>
              <a:buAutoNum type="arabicPeriod"/>
            </a:pPr>
            <a:r>
              <a:rPr lang="en-US" sz="2800" dirty="0"/>
              <a:t>Parlaying strategy in gambling</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88</a:t>
            </a:r>
          </a:p>
        </p:txBody>
      </p:sp>
    </p:spTree>
    <p:extLst>
      <p:ext uri="{BB962C8B-B14F-4D97-AF65-F5344CB8AC3E}">
        <p14:creationId xmlns:p14="http://schemas.microsoft.com/office/powerpoint/2010/main" val="447327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89</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584488" y="393217"/>
            <a:ext cx="7588213" cy="837884"/>
          </a:xfrm>
        </p:spPr>
        <p:txBody>
          <a:bodyPr vert="horz">
            <a:noAutofit/>
          </a:bodyPr>
          <a:lstStyle/>
          <a:p>
            <a:pPr algn="l">
              <a:lnSpc>
                <a:spcPct val="100000"/>
              </a:lnSpc>
            </a:pPr>
            <a:r>
              <a:rPr lang="en-US" sz="4300" b="0" dirty="0">
                <a:ea typeface="Cambria Math" panose="02040503050406030204" pitchFamily="18" charset="0"/>
              </a:rPr>
              <a:t>BRANCHING PROCESS EXERCISE</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2" name="Rectangle 1">
            <a:extLst>
              <a:ext uri="{FF2B5EF4-FFF2-40B4-BE49-F238E27FC236}">
                <a16:creationId xmlns:a16="http://schemas.microsoft.com/office/drawing/2014/main" id="{BA9F6345-B491-46CB-99B6-F25BC853F620}"/>
              </a:ext>
            </a:extLst>
          </p:cNvPr>
          <p:cNvSpPr/>
          <p:nvPr/>
        </p:nvSpPr>
        <p:spPr>
          <a:xfrm>
            <a:off x="968394" y="1231101"/>
            <a:ext cx="11049000" cy="4831579"/>
          </a:xfrm>
          <a:prstGeom prst="rect">
            <a:avLst/>
          </a:prstGeom>
        </p:spPr>
        <p:txBody>
          <a:bodyPr wrap="square">
            <a:spAutoFit/>
          </a:bodyPr>
          <a:lstStyle/>
          <a:p>
            <a:pPr>
              <a:lnSpc>
                <a:spcPct val="150000"/>
              </a:lnSpc>
            </a:pPr>
            <a:r>
              <a:rPr lang="en-US" sz="2600" b="1" i="1" dirty="0"/>
              <a:t>Parlaying</a:t>
            </a:r>
            <a:r>
              <a:rPr lang="en-US" sz="2600" dirty="0"/>
              <a:t> in gambling is defined as a series of bets in which winnings are used as a stake for further bets. Suppose a gambler starts with a stake of $1, and can win $1 with probability 0.3, or $5 with probability 0.2, or $10 with probability 0.1, or $0 with probability 0.4.</a:t>
            </a:r>
          </a:p>
          <a:p>
            <a:pPr>
              <a:lnSpc>
                <a:spcPct val="150000"/>
              </a:lnSpc>
            </a:pPr>
            <a:endParaRPr lang="en-US" sz="2600" dirty="0"/>
          </a:p>
          <a:p>
            <a:pPr marL="342900" indent="-342900">
              <a:lnSpc>
                <a:spcPct val="150000"/>
              </a:lnSpc>
              <a:buClr>
                <a:srgbClr val="B265B2"/>
              </a:buClr>
              <a:buFont typeface="Wingdings" panose="05000000000000000000" pitchFamily="2" charset="2"/>
              <a:buChar char="q"/>
            </a:pPr>
            <a:r>
              <a:rPr lang="en-US" sz="2600" dirty="0"/>
              <a:t>Show that this is a supercritical process.</a:t>
            </a:r>
          </a:p>
          <a:p>
            <a:pPr marL="342900" indent="-342900">
              <a:lnSpc>
                <a:spcPct val="150000"/>
              </a:lnSpc>
              <a:buClr>
                <a:srgbClr val="B265B2"/>
              </a:buClr>
              <a:buFont typeface="Wingdings" panose="05000000000000000000" pitchFamily="2" charset="2"/>
              <a:buChar char="q"/>
            </a:pPr>
            <a:r>
              <a:rPr lang="en-US" sz="2600" dirty="0"/>
              <a:t>Find the probability that the gambler's stake eventually turns into $0.</a:t>
            </a:r>
          </a:p>
          <a:p>
            <a:pPr marL="342900" indent="-342900">
              <a:lnSpc>
                <a:spcPct val="150000"/>
              </a:lnSpc>
              <a:buClr>
                <a:srgbClr val="B265B2"/>
              </a:buClr>
              <a:buFont typeface="Wingdings" panose="05000000000000000000" pitchFamily="2" charset="2"/>
              <a:buChar char="q"/>
            </a:pPr>
            <a:r>
              <a:rPr lang="en-US" sz="2600" dirty="0"/>
              <a:t>Simulate 1,000 trajectories and estimate the probability of ruin.</a:t>
            </a:r>
          </a:p>
        </p:txBody>
      </p:sp>
    </p:spTree>
    <p:extLst>
      <p:ext uri="{BB962C8B-B14F-4D97-AF65-F5344CB8AC3E}">
        <p14:creationId xmlns:p14="http://schemas.microsoft.com/office/powerpoint/2010/main" val="227575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361209" y="606325"/>
            <a:ext cx="9469582" cy="693737"/>
          </a:xfrm>
        </p:spPr>
        <p:txBody>
          <a:bodyPr>
            <a:normAutofit fontScale="90000"/>
          </a:bodyPr>
          <a:lstStyle/>
          <a:p>
            <a:r>
              <a:rPr lang="en-US" dirty="0"/>
              <a:t>Example of Markov Chain (Cont.)</a:t>
            </a:r>
          </a:p>
        </p:txBody>
      </p:sp>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8600" y="6005487"/>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0998199" y="6241959"/>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9</a:t>
            </a:r>
          </a:p>
        </p:txBody>
      </p:sp>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641350" y="1653988"/>
            <a:ext cx="10871200" cy="4699716"/>
          </a:xfrm>
        </p:spPr>
        <p:txBody>
          <a:bodyPr>
            <a:normAutofit fontScale="92500" lnSpcReduction="10000"/>
          </a:bodyPr>
          <a:lstStyle/>
          <a:p>
            <a:pPr algn="l"/>
            <a:r>
              <a:rPr lang="en-US" dirty="0"/>
              <a:t>In our example, the one-step transition probability matrix is </a:t>
            </a:r>
          </a:p>
          <a:p>
            <a:pPr>
              <a:lnSpc>
                <a:spcPct val="100000"/>
              </a:lnSpc>
            </a:pPr>
            <a:endParaRPr lang="en-US" dirty="0"/>
          </a:p>
          <a:p>
            <a:pPr>
              <a:lnSpc>
                <a:spcPct val="100000"/>
              </a:lnSpc>
            </a:pPr>
            <a:endParaRPr lang="en-US" dirty="0"/>
          </a:p>
          <a:p>
            <a:pPr algn="l">
              <a:lnSpc>
                <a:spcPct val="100000"/>
              </a:lnSpc>
            </a:pPr>
            <a:r>
              <a:rPr lang="en-US" dirty="0"/>
              <a:t>therefore, the steady-state probabilities satisfy the system:</a:t>
            </a:r>
          </a:p>
          <a:p>
            <a:pPr algn="l">
              <a:lnSpc>
                <a:spcPct val="100000"/>
              </a:lnSpc>
            </a:pPr>
            <a:endParaRPr lang="en-US" dirty="0"/>
          </a:p>
          <a:p>
            <a:pPr algn="l">
              <a:lnSpc>
                <a:spcPct val="100000"/>
              </a:lnSpc>
            </a:pPr>
            <a:endParaRPr lang="en-US" dirty="0"/>
          </a:p>
          <a:p>
            <a:pPr algn="l">
              <a:lnSpc>
                <a:spcPct val="100000"/>
              </a:lnSpc>
            </a:pPr>
            <a:endParaRPr lang="en-US" dirty="0"/>
          </a:p>
          <a:p>
            <a:pPr algn="l">
              <a:lnSpc>
                <a:spcPct val="100000"/>
              </a:lnSpc>
            </a:pPr>
            <a:r>
              <a:rPr lang="en-US" dirty="0"/>
              <a:t>round(</a:t>
            </a:r>
            <a:r>
              <a:rPr lang="en-US" dirty="0" err="1"/>
              <a:t>steadyStates</a:t>
            </a:r>
            <a:r>
              <a:rPr lang="en-US" dirty="0"/>
              <a:t>(mc), digits=4)</a:t>
            </a:r>
          </a:p>
          <a:p>
            <a:pPr algn="l">
              <a:lnSpc>
                <a:spcPct val="100000"/>
              </a:lnSpc>
            </a:pPr>
            <a:r>
              <a:rPr lang="en-US" b="1" dirty="0"/>
              <a:t>          1             2             3</a:t>
            </a:r>
          </a:p>
          <a:p>
            <a:pPr algn="l">
              <a:lnSpc>
                <a:spcPct val="100000"/>
              </a:lnSpc>
            </a:pPr>
            <a:r>
              <a:rPr lang="en-US" b="1" dirty="0"/>
              <a:t>0.2857   0.2857   0.4286             </a:t>
            </a:r>
            <a:r>
              <a:rPr lang="en-US" dirty="0"/>
              <a:t>The chain will spend 28.57% of the time in state 1, 28.57% </a:t>
            </a:r>
          </a:p>
          <a:p>
            <a:pPr algn="l">
              <a:lnSpc>
                <a:spcPct val="100000"/>
              </a:lnSpc>
            </a:pPr>
            <a:r>
              <a:rPr lang="en-US" dirty="0"/>
              <a:t>                                                         in state 2, and 42.86% in state 3.</a:t>
            </a:r>
          </a:p>
        </p:txBody>
      </p:sp>
      <p:pic>
        <p:nvPicPr>
          <p:cNvPr id="13" name="Picture 12">
            <a:extLst>
              <a:ext uri="{FF2B5EF4-FFF2-40B4-BE49-F238E27FC236}">
                <a16:creationId xmlns:a16="http://schemas.microsoft.com/office/drawing/2014/main" id="{39C50FF2-BB3D-444A-9005-D64D5C51B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886" y="2326543"/>
            <a:ext cx="2918513" cy="1380073"/>
          </a:xfrm>
          <a:prstGeom prst="rect">
            <a:avLst/>
          </a:prstGeom>
        </p:spPr>
      </p:pic>
      <p:pic>
        <p:nvPicPr>
          <p:cNvPr id="15" name="Picture 14">
            <a:extLst>
              <a:ext uri="{FF2B5EF4-FFF2-40B4-BE49-F238E27FC236}">
                <a16:creationId xmlns:a16="http://schemas.microsoft.com/office/drawing/2014/main" id="{A942830B-B499-48A8-974B-3BBD082DF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162" y="3722052"/>
            <a:ext cx="3755607" cy="1380073"/>
          </a:xfrm>
          <a:prstGeom prst="rect">
            <a:avLst/>
          </a:prstGeom>
        </p:spPr>
      </p:pic>
    </p:spTree>
    <p:extLst>
      <p:ext uri="{BB962C8B-B14F-4D97-AF65-F5344CB8AC3E}">
        <p14:creationId xmlns:p14="http://schemas.microsoft.com/office/powerpoint/2010/main" val="3500293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236397" y="388393"/>
            <a:ext cx="10587341" cy="837884"/>
          </a:xfrm>
        </p:spPr>
        <p:txBody>
          <a:bodyPr vert="horz">
            <a:noAutofit/>
          </a:bodyPr>
          <a:lstStyle/>
          <a:p>
            <a:pPr algn="l">
              <a:lnSpc>
                <a:spcPct val="100000"/>
              </a:lnSpc>
            </a:pPr>
            <a:r>
              <a:rPr lang="en-US" sz="4300" dirty="0">
                <a:ea typeface="Cambria Math" panose="02040503050406030204" pitchFamily="18" charset="0"/>
              </a:rPr>
              <a:t>BRANCHING PROCESS EXERCISE SOLUTION</a:t>
            </a:r>
          </a:p>
          <a:p>
            <a:pPr algn="l">
              <a:lnSpc>
                <a:spcPct val="100000"/>
              </a:lnSpc>
            </a:pPr>
            <a:r>
              <a:rPr lang="en-US" sz="4300" b="0" dirty="0">
                <a:ea typeface="Cambria Math" panose="02040503050406030204" pitchFamily="18" charset="0"/>
              </a:rPr>
              <a:t> </a:t>
            </a:r>
          </a:p>
          <a:p>
            <a:pPr algn="l">
              <a:lnSpc>
                <a:spcPct val="100000"/>
              </a:lnSpc>
            </a:pPr>
            <a:endParaRPr lang="en-US" sz="4300" b="0" dirty="0">
              <a:ea typeface="Cambria Math" panose="02040503050406030204" pitchFamily="18" charset="0"/>
            </a:endParaRPr>
          </a:p>
          <a:p>
            <a:pPr algn="l">
              <a:lnSpc>
                <a:spcPct val="150000"/>
              </a:lnSpc>
              <a:buClr>
                <a:srgbClr val="37DAF9"/>
              </a:buClr>
            </a:pPr>
            <a:r>
              <a:rPr lang="en-US" sz="2800" dirty="0"/>
              <a: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90</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45ED4A7-4F31-426B-BF40-708A0DC9D736}"/>
                  </a:ext>
                </a:extLst>
              </p:cNvPr>
              <p:cNvSpPr/>
              <p:nvPr/>
            </p:nvSpPr>
            <p:spPr>
              <a:xfrm>
                <a:off x="571500" y="1289881"/>
                <a:ext cx="11049000" cy="5043368"/>
              </a:xfrm>
              <a:prstGeom prst="rect">
                <a:avLst/>
              </a:prstGeom>
            </p:spPr>
            <p:txBody>
              <a:bodyPr wrap="square">
                <a:spAutoFit/>
              </a:bodyPr>
              <a:lstStyle/>
              <a:p>
                <a:pPr marL="342900" indent="-342900">
                  <a:lnSpc>
                    <a:spcPct val="150000"/>
                  </a:lnSpc>
                  <a:buClr>
                    <a:srgbClr val="B265B2"/>
                  </a:buClr>
                  <a:buFont typeface="Wingdings" panose="05000000000000000000" pitchFamily="2" charset="2"/>
                  <a:buChar char="q"/>
                </a:pPr>
                <a:r>
                  <a:rPr lang="en-US" sz="2400" dirty="0"/>
                  <a:t>Show that this is a supercritical process.</a:t>
                </a:r>
              </a:p>
              <a:p>
                <a:pPr>
                  <a:lnSpc>
                    <a:spcPct val="150000"/>
                  </a:lnSpc>
                  <a:buClr>
                    <a:srgbClr val="B265B2"/>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0.3</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5</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0.2</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10</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0.1</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0.4</m:t>
                          </m:r>
                        </m:e>
                      </m:d>
                      <m:r>
                        <a:rPr lang="en-US" sz="2400" b="0" i="1" smtClean="0">
                          <a:latin typeface="Cambria Math" panose="02040503050406030204" pitchFamily="18" charset="0"/>
                          <a:ea typeface="Cambria Math" panose="02040503050406030204" pitchFamily="18" charset="0"/>
                        </a:rPr>
                        <m:t>=2.3&gt;1.</m:t>
                      </m:r>
                    </m:oMath>
                  </m:oMathPara>
                </a14:m>
                <a:endParaRPr lang="en-US" sz="2400" dirty="0"/>
              </a:p>
              <a:p>
                <a:pPr marL="342900" indent="-342900">
                  <a:lnSpc>
                    <a:spcPct val="150000"/>
                  </a:lnSpc>
                  <a:buClr>
                    <a:srgbClr val="B265B2"/>
                  </a:buClr>
                  <a:buFont typeface="Wingdings" panose="05000000000000000000" pitchFamily="2" charset="2"/>
                  <a:buChar char="q"/>
                </a:pPr>
                <a:r>
                  <a:rPr lang="en-US" sz="2400" dirty="0"/>
                  <a:t>Find the probability that the gambler's stake eventually turns into $0.</a:t>
                </a:r>
              </a:p>
              <a:p>
                <a:pPr>
                  <a:lnSpc>
                    <a:spcPct val="150000"/>
                  </a:lnSpc>
                  <a:buClr>
                    <a:srgbClr val="B265B2"/>
                  </a:buClr>
                </a:pPr>
                <a:r>
                  <a:rPr lang="en-US" sz="2400" dirty="0"/>
                  <a:t>Let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oMath>
                </a14:m>
                <a:r>
                  <a:rPr lang="en-US" sz="2400" dirty="0"/>
                  <a:t> be the probability that the gambler’s stake eventually turns into $0. It is the smallest positive solution to the equation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=0.4+0.3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+0.2</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5</m:t>
                        </m:r>
                      </m:sup>
                    </m:sSubSup>
                    <m:r>
                      <a:rPr lang="en-US" sz="2400" b="0" i="1" smtClean="0">
                        <a:latin typeface="Cambria Math" panose="02040503050406030204" pitchFamily="18" charset="0"/>
                      </a:rPr>
                      <m:t>+0.1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10</m:t>
                        </m:r>
                      </m:sup>
                    </m:sSubSup>
                  </m:oMath>
                </a14:m>
                <a:r>
                  <a:rPr lang="en-US" sz="2400" dirty="0"/>
                  <a:t>. Solved numerically,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i="1">
                        <a:latin typeface="Cambria Math" panose="02040503050406030204" pitchFamily="18" charset="0"/>
                      </a:rPr>
                      <m:t>0.5931886</m:t>
                    </m:r>
                    <m:r>
                      <a:rPr lang="en-US" sz="2400" b="0" i="1" smtClean="0">
                        <a:latin typeface="Cambria Math" panose="02040503050406030204" pitchFamily="18" charset="0"/>
                      </a:rPr>
                      <m:t>.</m:t>
                    </m:r>
                  </m:oMath>
                </a14:m>
                <a:r>
                  <a:rPr lang="en-US" sz="2400" dirty="0"/>
                  <a:t>  </a:t>
                </a:r>
              </a:p>
              <a:p>
                <a:pPr>
                  <a:lnSpc>
                    <a:spcPct val="150000"/>
                  </a:lnSpc>
                  <a:buClr>
                    <a:srgbClr val="B265B2"/>
                  </a:buClr>
                </a:pPr>
                <a:endParaRPr lang="en-US" sz="2400" dirty="0"/>
              </a:p>
              <a:p>
                <a:pPr marL="342900" indent="-342900">
                  <a:lnSpc>
                    <a:spcPct val="150000"/>
                  </a:lnSpc>
                  <a:buClr>
                    <a:srgbClr val="B265B2"/>
                  </a:buClr>
                  <a:buFont typeface="Wingdings" panose="05000000000000000000" pitchFamily="2" charset="2"/>
                  <a:buChar char="q"/>
                </a:pPr>
                <a:r>
                  <a:rPr lang="en-US" sz="2400" dirty="0"/>
                  <a:t>Simulate 1,000 trajectories and estimate the probability of ruin.</a:t>
                </a:r>
              </a:p>
              <a:p>
                <a:pPr>
                  <a:lnSpc>
                    <a:spcPct val="150000"/>
                  </a:lnSpc>
                  <a:buClr>
                    <a:srgbClr val="B265B2"/>
                  </a:buClr>
                </a:pPr>
                <a:r>
                  <a:rPr lang="en-US" sz="2400" b="1" dirty="0"/>
                  <a:t>0.6</a:t>
                </a:r>
              </a:p>
            </p:txBody>
          </p:sp>
        </mc:Choice>
        <mc:Fallback xmlns="">
          <p:sp>
            <p:nvSpPr>
              <p:cNvPr id="12" name="Rectangle 11">
                <a:extLst>
                  <a:ext uri="{FF2B5EF4-FFF2-40B4-BE49-F238E27FC236}">
                    <a16:creationId xmlns:a16="http://schemas.microsoft.com/office/drawing/2014/main" id="{B45ED4A7-4F31-426B-BF40-708A0DC9D736}"/>
                  </a:ext>
                </a:extLst>
              </p:cNvPr>
              <p:cNvSpPr>
                <a:spLocks noRot="1" noChangeAspect="1" noMove="1" noResize="1" noEditPoints="1" noAdjustHandles="1" noChangeArrowheads="1" noChangeShapeType="1" noTextEdit="1"/>
              </p:cNvSpPr>
              <p:nvPr/>
            </p:nvSpPr>
            <p:spPr>
              <a:xfrm>
                <a:off x="571500" y="1289881"/>
                <a:ext cx="11049000" cy="5043368"/>
              </a:xfrm>
              <a:prstGeom prst="rect">
                <a:avLst/>
              </a:prstGeom>
              <a:blipFill>
                <a:blip r:embed="rId3"/>
                <a:stretch>
                  <a:fillRect l="-883" b="-181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81EE3C2-F6F7-4CE8-8970-EFBEF12B6A80}"/>
              </a:ext>
            </a:extLst>
          </p:cNvPr>
          <p:cNvSpPr txBox="1"/>
          <p:nvPr/>
        </p:nvSpPr>
        <p:spPr>
          <a:xfrm>
            <a:off x="7161318" y="4457700"/>
            <a:ext cx="1280977"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6413807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91</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71407" y="2464904"/>
            <a:ext cx="3814818" cy="2478571"/>
          </a:xfrm>
        </p:spPr>
        <p:txBody>
          <a:bodyPr vert="horz">
            <a:noAutofit/>
          </a:bodyPr>
          <a:lstStyle/>
          <a:p>
            <a:pPr>
              <a:lnSpc>
                <a:spcPct val="100000"/>
              </a:lnSpc>
            </a:pPr>
            <a:r>
              <a:rPr lang="en-US" sz="5900" b="0" dirty="0">
                <a:ea typeface="Cambria Math" panose="02040503050406030204" pitchFamily="18" charset="0"/>
              </a:rPr>
              <a:t>BROWNIAN MOTION</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4086225" y="268562"/>
                <a:ext cx="7774006" cy="2805063"/>
              </a:xfrm>
              <a:prstGeom prst="rect">
                <a:avLst/>
              </a:prstGeom>
            </p:spPr>
            <p:txBody>
              <a:bodyPr wrap="square">
                <a:spAutoFit/>
              </a:bodyPr>
              <a:lstStyle/>
              <a:p>
                <a:pPr>
                  <a:lnSpc>
                    <a:spcPct val="150000"/>
                  </a:lnSpc>
                </a:pPr>
                <a:r>
                  <a:rPr lang="en-US" sz="2400" b="1" u="sng" dirty="0"/>
                  <a:t>Definition.</a:t>
                </a:r>
                <a:r>
                  <a:rPr lang="en-US" sz="2400" dirty="0"/>
                  <a:t> A standard one-dimensional Brownian motion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dirty="0"/>
                  <a:t> is a stochastic process that starts at zero, that is, </a:t>
                </a:r>
                <a14:m>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r>
                  <a:rPr lang="en-US" sz="2400" dirty="0"/>
                  <a:t> and </a:t>
                </a:r>
                <a14:m>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𝑁</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&gt;0.</m:t>
                    </m:r>
                  </m:oMath>
                </a14:m>
                <a:r>
                  <a:rPr lang="en-US" sz="2400" b="0" dirty="0"/>
                  <a:t> </a:t>
                </a:r>
              </a:p>
              <a:p>
                <a:pPr>
                  <a:lnSpc>
                    <a:spcPct val="150000"/>
                  </a:lnSpc>
                </a:pPr>
                <a:endParaRPr lang="en-US" sz="2400" dirty="0"/>
              </a:p>
              <a:p>
                <a:pPr>
                  <a:lnSpc>
                    <a:spcPct val="150000"/>
                  </a:lnSpc>
                </a:pPr>
                <a:endParaRPr lang="en-US" sz="2400" dirty="0"/>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4086225" y="268562"/>
                <a:ext cx="7774006" cy="2805063"/>
              </a:xfrm>
              <a:prstGeom prst="rect">
                <a:avLst/>
              </a:prstGeom>
              <a:blipFill>
                <a:blip r:embed="rId3"/>
                <a:stretch>
                  <a:fillRect l="-117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3C8A82C-3AC4-47D5-ACCF-E1914D80066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34259" y="2143222"/>
            <a:ext cx="6858594" cy="4176122"/>
          </a:xfrm>
          <a:prstGeom prst="rect">
            <a:avLst/>
          </a:prstGeom>
        </p:spPr>
      </p:pic>
      <p:pic>
        <p:nvPicPr>
          <p:cNvPr id="12" name="Picture 11">
            <a:extLst>
              <a:ext uri="{FF2B5EF4-FFF2-40B4-BE49-F238E27FC236}">
                <a16:creationId xmlns:a16="http://schemas.microsoft.com/office/drawing/2014/main" id="{160D0341-BDBF-45EF-A465-F84D779DBC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28" y="599846"/>
            <a:ext cx="3332975" cy="486708"/>
          </a:xfrm>
          <a:prstGeom prst="rect">
            <a:avLst/>
          </a:prstGeom>
        </p:spPr>
      </p:pic>
      <p:pic>
        <p:nvPicPr>
          <p:cNvPr id="13" name="Picture 12">
            <a:extLst>
              <a:ext uri="{FF2B5EF4-FFF2-40B4-BE49-F238E27FC236}">
                <a16:creationId xmlns:a16="http://schemas.microsoft.com/office/drawing/2014/main" id="{EBFB537D-40B6-4A48-9A49-051FC8FF6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550900" y="5690134"/>
            <a:ext cx="3384155" cy="494182"/>
          </a:xfrm>
          <a:prstGeom prst="rect">
            <a:avLst/>
          </a:prstGeom>
        </p:spPr>
      </p:pic>
      <p:sp>
        <p:nvSpPr>
          <p:cNvPr id="16" name="TextBox 15">
            <a:extLst>
              <a:ext uri="{FF2B5EF4-FFF2-40B4-BE49-F238E27FC236}">
                <a16:creationId xmlns:a16="http://schemas.microsoft.com/office/drawing/2014/main" id="{CD57C593-2157-4A5F-BFC7-8D9D59AAA5BE}"/>
              </a:ext>
            </a:extLst>
          </p:cNvPr>
          <p:cNvSpPr txBox="1"/>
          <p:nvPr/>
        </p:nvSpPr>
        <p:spPr>
          <a:xfrm>
            <a:off x="4578659" y="6009298"/>
            <a:ext cx="1233351" cy="492443"/>
          </a:xfrm>
          <a:prstGeom prst="rect">
            <a:avLst/>
          </a:prstGeom>
          <a:noFill/>
        </p:spPr>
        <p:txBody>
          <a:bodyPr wrap="square" rtlCol="0">
            <a:spAutoFit/>
          </a:bodyPr>
          <a:lstStyle/>
          <a:p>
            <a:r>
              <a:rPr lang="en-US" sz="2600" dirty="0">
                <a:solidFill>
                  <a:srgbClr val="0000FF"/>
                </a:solidFill>
                <a:hlinkClick r:id="rId6"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6819452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3993885" y="440071"/>
            <a:ext cx="5521591" cy="837884"/>
          </a:xfrm>
        </p:spPr>
        <p:txBody>
          <a:bodyPr vert="horz">
            <a:noAutofit/>
          </a:bodyPr>
          <a:lstStyle/>
          <a:p>
            <a:pPr algn="l">
              <a:lnSpc>
                <a:spcPct val="100000"/>
              </a:lnSpc>
            </a:pPr>
            <a:r>
              <a:rPr lang="en-US" sz="4300" dirty="0">
                <a:ea typeface="Cambria Math" panose="02040503050406030204" pitchFamily="18" charset="0"/>
              </a:rPr>
              <a:t>HISTORICAL NOTE</a:t>
            </a:r>
          </a:p>
          <a:p>
            <a:pPr algn="l">
              <a:lnSpc>
                <a:spcPct val="100000"/>
              </a:lnSpc>
            </a:pPr>
            <a:r>
              <a:rPr lang="en-US" sz="4300" b="0" dirty="0">
                <a:ea typeface="Cambria Math" panose="02040503050406030204" pitchFamily="18" charset="0"/>
              </a:rPr>
              <a:t> </a:t>
            </a:r>
          </a:p>
          <a:p>
            <a:pPr algn="l">
              <a:lnSpc>
                <a:spcPct val="100000"/>
              </a:lnSpc>
            </a:pPr>
            <a:endParaRPr lang="en-US" sz="4300" b="0" dirty="0">
              <a:ea typeface="Cambria Math" panose="02040503050406030204" pitchFamily="18" charset="0"/>
            </a:endParaRPr>
          </a:p>
          <a:p>
            <a:pPr algn="l">
              <a:lnSpc>
                <a:spcPct val="150000"/>
              </a:lnSpc>
              <a:buClr>
                <a:srgbClr val="37DAF9"/>
              </a:buClr>
            </a:pPr>
            <a:r>
              <a:rPr lang="en-US" sz="2800" dirty="0"/>
              <a: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92</a:t>
            </a:r>
          </a:p>
        </p:txBody>
      </p:sp>
      <p:sp>
        <p:nvSpPr>
          <p:cNvPr id="12" name="Rectangle 11">
            <a:extLst>
              <a:ext uri="{FF2B5EF4-FFF2-40B4-BE49-F238E27FC236}">
                <a16:creationId xmlns:a16="http://schemas.microsoft.com/office/drawing/2014/main" id="{B45ED4A7-4F31-426B-BF40-708A0DC9D736}"/>
              </a:ext>
            </a:extLst>
          </p:cNvPr>
          <p:cNvSpPr/>
          <p:nvPr/>
        </p:nvSpPr>
        <p:spPr>
          <a:xfrm>
            <a:off x="571500" y="1289881"/>
            <a:ext cx="8531456" cy="5021055"/>
          </a:xfrm>
          <a:prstGeom prst="rect">
            <a:avLst/>
          </a:prstGeom>
        </p:spPr>
        <p:txBody>
          <a:bodyPr wrap="square">
            <a:spAutoFit/>
          </a:bodyPr>
          <a:lstStyle/>
          <a:p>
            <a:pPr marL="342900" indent="-342900">
              <a:lnSpc>
                <a:spcPct val="150000"/>
              </a:lnSpc>
              <a:buClr>
                <a:srgbClr val="B265B2"/>
              </a:buClr>
              <a:buFont typeface="Wingdings" panose="05000000000000000000" pitchFamily="2" charset="2"/>
              <a:buChar char="q"/>
            </a:pPr>
            <a:r>
              <a:rPr lang="en-US" sz="2400" dirty="0"/>
              <a:t>In 1828, an English botanist Robert Brown (1773-1858) observed an erratic movement of dust particles in liquid (on a microscopic level) and described the motion in a publication. </a:t>
            </a:r>
          </a:p>
          <a:p>
            <a:pPr marL="342900" indent="-342900">
              <a:lnSpc>
                <a:spcPct val="150000"/>
              </a:lnSpc>
              <a:buClr>
                <a:srgbClr val="B265B2"/>
              </a:buClr>
              <a:buFont typeface="Wingdings" panose="05000000000000000000" pitchFamily="2" charset="2"/>
              <a:buChar char="q"/>
            </a:pPr>
            <a:r>
              <a:rPr lang="en-US" sz="2400" dirty="0"/>
              <a:t>In 1921, an American mathematician Norbert Wiener (1894 –1964) proposed a rigorous mathematical model explaining this motion. The erratic motion is explained by the particle being hit by the molecules of the liquid. </a:t>
            </a:r>
          </a:p>
          <a:p>
            <a:pPr marL="342900" indent="-342900">
              <a:lnSpc>
                <a:spcPct val="150000"/>
              </a:lnSpc>
              <a:buClr>
                <a:srgbClr val="B265B2"/>
              </a:buClr>
              <a:buFont typeface="Wingdings" panose="05000000000000000000" pitchFamily="2" charset="2"/>
              <a:buChar char="q"/>
            </a:pPr>
            <a:r>
              <a:rPr lang="en-US" sz="2400" dirty="0"/>
              <a:t>Brownian motion is often called a Wiener process. </a:t>
            </a:r>
          </a:p>
          <a:p>
            <a:pPr marL="342900" indent="-342900">
              <a:lnSpc>
                <a:spcPct val="150000"/>
              </a:lnSpc>
              <a:buClr>
                <a:srgbClr val="B265B2"/>
              </a:buClr>
              <a:buFont typeface="Wingdings" panose="05000000000000000000" pitchFamily="2" charset="2"/>
              <a:buChar char="q"/>
            </a:pPr>
            <a:endParaRPr lang="en-US" sz="2400" dirty="0"/>
          </a:p>
        </p:txBody>
      </p:sp>
      <p:pic>
        <p:nvPicPr>
          <p:cNvPr id="3" name="Picture 2">
            <a:extLst>
              <a:ext uri="{FF2B5EF4-FFF2-40B4-BE49-F238E27FC236}">
                <a16:creationId xmlns:a16="http://schemas.microsoft.com/office/drawing/2014/main" id="{1638025A-6ED2-4D30-BF54-6EEDCB902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0834" y="1138819"/>
            <a:ext cx="1983508" cy="2253603"/>
          </a:xfrm>
          <a:prstGeom prst="rect">
            <a:avLst/>
          </a:prstGeom>
        </p:spPr>
      </p:pic>
      <p:pic>
        <p:nvPicPr>
          <p:cNvPr id="5" name="Picture 4">
            <a:extLst>
              <a:ext uri="{FF2B5EF4-FFF2-40B4-BE49-F238E27FC236}">
                <a16:creationId xmlns:a16="http://schemas.microsoft.com/office/drawing/2014/main" id="{26634B11-5123-4F30-ADF1-D3A6D3441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9748" y="3611661"/>
            <a:ext cx="1984594" cy="2062007"/>
          </a:xfrm>
          <a:prstGeom prst="rect">
            <a:avLst/>
          </a:prstGeom>
        </p:spPr>
      </p:pic>
    </p:spTree>
    <p:extLst>
      <p:ext uri="{BB962C8B-B14F-4D97-AF65-F5344CB8AC3E}">
        <p14:creationId xmlns:p14="http://schemas.microsoft.com/office/powerpoint/2010/main" val="870840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93</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204379" y="331073"/>
            <a:ext cx="8386456" cy="964096"/>
          </a:xfrm>
        </p:spPr>
        <p:txBody>
          <a:bodyPr vert="horz">
            <a:noAutofit/>
          </a:bodyPr>
          <a:lstStyle/>
          <a:p>
            <a:pPr algn="l">
              <a:lnSpc>
                <a:spcPct val="100000"/>
              </a:lnSpc>
            </a:pPr>
            <a:r>
              <a:rPr lang="en-US" sz="4300" b="0" dirty="0">
                <a:ea typeface="Cambria Math" panose="02040503050406030204" pitchFamily="18" charset="0"/>
              </a:rPr>
              <a:t>BROWNIAN MOTION (CONT.)</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2" name="Rectangle 1">
            <a:extLst>
              <a:ext uri="{FF2B5EF4-FFF2-40B4-BE49-F238E27FC236}">
                <a16:creationId xmlns:a16="http://schemas.microsoft.com/office/drawing/2014/main" id="{BA9F6345-B491-46CB-99B6-F25BC853F620}"/>
              </a:ext>
            </a:extLst>
          </p:cNvPr>
          <p:cNvSpPr/>
          <p:nvPr/>
        </p:nvSpPr>
        <p:spPr>
          <a:xfrm>
            <a:off x="592100" y="1126073"/>
            <a:ext cx="4757776" cy="3359061"/>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A </a:t>
            </a:r>
            <a:r>
              <a:rPr lang="en-US" sz="2400" b="1" i="1" dirty="0"/>
              <a:t>two-dimensional Brownian motion </a:t>
            </a:r>
            <a:r>
              <a:rPr lang="en-US" sz="2400" dirty="0"/>
              <a:t>is a stochastic process that keeps track of two coordinates, both of which are independent Brownian motions.</a:t>
            </a:r>
          </a:p>
          <a:p>
            <a:pPr>
              <a:lnSpc>
                <a:spcPct val="150000"/>
              </a:lnSpc>
            </a:pPr>
            <a:endParaRPr lang="en-US" sz="2400" dirty="0"/>
          </a:p>
        </p:txBody>
      </p:sp>
      <p:pic>
        <p:nvPicPr>
          <p:cNvPr id="5" name="Picture 4">
            <a:extLst>
              <a:ext uri="{FF2B5EF4-FFF2-40B4-BE49-F238E27FC236}">
                <a16:creationId xmlns:a16="http://schemas.microsoft.com/office/drawing/2014/main" id="{26FF4534-1976-4437-B24B-0C925CDB758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30594" y="1097204"/>
            <a:ext cx="6462259" cy="5760795"/>
          </a:xfrm>
          <a:prstGeom prst="rect">
            <a:avLst/>
          </a:prstGeom>
        </p:spPr>
      </p:pic>
      <p:sp>
        <p:nvSpPr>
          <p:cNvPr id="12" name="TextBox 11">
            <a:extLst>
              <a:ext uri="{FF2B5EF4-FFF2-40B4-BE49-F238E27FC236}">
                <a16:creationId xmlns:a16="http://schemas.microsoft.com/office/drawing/2014/main" id="{CCB0F04C-4770-40EC-AE95-74853E16A3EF}"/>
              </a:ext>
            </a:extLst>
          </p:cNvPr>
          <p:cNvSpPr txBox="1"/>
          <p:nvPr/>
        </p:nvSpPr>
        <p:spPr>
          <a:xfrm>
            <a:off x="1967698" y="499312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8250195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94</a:t>
            </a:r>
          </a:p>
        </p:txBody>
      </p:sp>
      <p:sp>
        <p:nvSpPr>
          <p:cNvPr id="12" name="Rectangle 11">
            <a:extLst>
              <a:ext uri="{FF2B5EF4-FFF2-40B4-BE49-F238E27FC236}">
                <a16:creationId xmlns:a16="http://schemas.microsoft.com/office/drawing/2014/main" id="{B45ED4A7-4F31-426B-BF40-708A0DC9D736}"/>
              </a:ext>
            </a:extLst>
          </p:cNvPr>
          <p:cNvSpPr/>
          <p:nvPr/>
        </p:nvSpPr>
        <p:spPr>
          <a:xfrm>
            <a:off x="599301" y="1313734"/>
            <a:ext cx="4748204" cy="3359061"/>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A </a:t>
            </a:r>
            <a:r>
              <a:rPr lang="en-US" sz="2400" b="1" i="1" dirty="0"/>
              <a:t>three-dimensional Brownian motion </a:t>
            </a:r>
            <a:r>
              <a:rPr lang="en-US" sz="2400" dirty="0"/>
              <a:t>is a stochastic </a:t>
            </a:r>
          </a:p>
          <a:p>
            <a:pPr>
              <a:lnSpc>
                <a:spcPct val="150000"/>
              </a:lnSpc>
            </a:pPr>
            <a:r>
              <a:rPr lang="en-US" sz="2400" dirty="0"/>
              <a:t>process that models position by </a:t>
            </a:r>
          </a:p>
          <a:p>
            <a:pPr>
              <a:lnSpc>
                <a:spcPct val="150000"/>
              </a:lnSpc>
            </a:pPr>
            <a:r>
              <a:rPr lang="en-US" sz="2400" dirty="0"/>
              <a:t>three coordinates, defined by </a:t>
            </a:r>
          </a:p>
          <a:p>
            <a:pPr>
              <a:lnSpc>
                <a:spcPct val="150000"/>
              </a:lnSpc>
            </a:pPr>
            <a:r>
              <a:rPr lang="en-US" sz="2400" dirty="0"/>
              <a:t>three independent Brownian motions.</a:t>
            </a:r>
          </a:p>
        </p:txBody>
      </p:sp>
      <p:sp>
        <p:nvSpPr>
          <p:cNvPr id="13" name="Subtitle 4">
            <a:extLst>
              <a:ext uri="{FF2B5EF4-FFF2-40B4-BE49-F238E27FC236}">
                <a16:creationId xmlns:a16="http://schemas.microsoft.com/office/drawing/2014/main" id="{0D4745E7-7AC3-4389-9B78-CD77C5DBA074}"/>
              </a:ext>
            </a:extLst>
          </p:cNvPr>
          <p:cNvSpPr txBox="1">
            <a:spLocks/>
          </p:cNvSpPr>
          <p:nvPr/>
        </p:nvSpPr>
        <p:spPr>
          <a:xfrm>
            <a:off x="2407602" y="459233"/>
            <a:ext cx="8386456" cy="964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4300" dirty="0">
                <a:ea typeface="Cambria Math" panose="02040503050406030204" pitchFamily="18" charset="0"/>
              </a:rPr>
              <a:t>BROWNIAN MOTION (CONT.)</a:t>
            </a:r>
          </a:p>
        </p:txBody>
      </p:sp>
      <p:pic>
        <p:nvPicPr>
          <p:cNvPr id="14" name="Picture 13">
            <a:extLst>
              <a:ext uri="{FF2B5EF4-FFF2-40B4-BE49-F238E27FC236}">
                <a16:creationId xmlns:a16="http://schemas.microsoft.com/office/drawing/2014/main" id="{9CF7DF78-6D91-4749-9AC1-A1AB27EA0AA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6055" y="1222660"/>
            <a:ext cx="7321485" cy="4970739"/>
          </a:xfrm>
          <a:prstGeom prst="rect">
            <a:avLst/>
          </a:prstGeom>
        </p:spPr>
      </p:pic>
      <p:sp>
        <p:nvSpPr>
          <p:cNvPr id="15" name="TextBox 14">
            <a:extLst>
              <a:ext uri="{FF2B5EF4-FFF2-40B4-BE49-F238E27FC236}">
                <a16:creationId xmlns:a16="http://schemas.microsoft.com/office/drawing/2014/main" id="{65D39899-FFDB-4A55-83D3-2F385A6BCAAC}"/>
              </a:ext>
            </a:extLst>
          </p:cNvPr>
          <p:cNvSpPr txBox="1"/>
          <p:nvPr/>
        </p:nvSpPr>
        <p:spPr>
          <a:xfrm>
            <a:off x="1967698" y="499312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9501378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204379" y="331073"/>
            <a:ext cx="8386456" cy="964096"/>
          </a:xfrm>
        </p:spPr>
        <p:txBody>
          <a:bodyPr vert="horz">
            <a:noAutofit/>
          </a:bodyPr>
          <a:lstStyle/>
          <a:p>
            <a:pPr algn="l">
              <a:lnSpc>
                <a:spcPct val="100000"/>
              </a:lnSpc>
            </a:pPr>
            <a:r>
              <a:rPr lang="en-US" sz="4300" b="0" dirty="0">
                <a:ea typeface="Cambria Math" panose="02040503050406030204" pitchFamily="18" charset="0"/>
              </a:rPr>
              <a:t>BROWNIAN MOTION (CONT.)</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249051" y="1156272"/>
                <a:ext cx="5181738" cy="5575052"/>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Suppose that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dirty="0"/>
                  <a:t> </a:t>
                </a:r>
              </a:p>
              <a:p>
                <a:pPr>
                  <a:lnSpc>
                    <a:spcPct val="150000"/>
                  </a:lnSpc>
                </a:pPr>
                <a:r>
                  <a:rPr lang="en-US" sz="2400" dirty="0"/>
                  <a:t>is a standard Brownian motion. </a:t>
                </a:r>
              </a:p>
              <a:p>
                <a:pPr>
                  <a:lnSpc>
                    <a:spcPct val="150000"/>
                  </a:lnSpc>
                </a:pPr>
                <a:r>
                  <a:rPr lang="en-US" sz="2400" dirty="0"/>
                  <a:t>The process</a:t>
                </a:r>
              </a:p>
              <a:p>
                <a:pPr>
                  <a:lnSpc>
                    <a:spcPct val="150000"/>
                  </a:lnSpc>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𝑋</m:t>
                      </m:r>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r>
                        <a:rPr lang="en-US" sz="2400" i="1" dirty="0">
                          <a:latin typeface="Cambria Math" panose="02040503050406030204" pitchFamily="18" charset="0"/>
                        </a:rPr>
                        <m:t>= </m:t>
                      </m:r>
                      <m:r>
                        <a:rPr lang="en-US" sz="2400" i="1" dirty="0">
                          <a:latin typeface="Cambria Math" panose="02040503050406030204" pitchFamily="18" charset="0"/>
                        </a:rPr>
                        <m:t>𝐵</m:t>
                      </m:r>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r>
                        <a:rPr lang="en-US" sz="2400" i="1" dirty="0">
                          <a:latin typeface="Cambria Math" panose="02040503050406030204" pitchFamily="18" charset="0"/>
                        </a:rPr>
                        <m:t>− </m:t>
                      </m:r>
                      <m:r>
                        <a:rPr lang="en-US" sz="2400" i="1" dirty="0" err="1">
                          <a:latin typeface="Cambria Math" panose="02040503050406030204" pitchFamily="18" charset="0"/>
                        </a:rPr>
                        <m:t>𝑡𝐵</m:t>
                      </m:r>
                      <m:d>
                        <m:dPr>
                          <m:ctrlPr>
                            <a:rPr lang="en-US" sz="2400" i="1" dirty="0" err="1">
                              <a:latin typeface="Cambria Math" panose="02040503050406030204" pitchFamily="18" charset="0"/>
                            </a:rPr>
                          </m:ctrlPr>
                        </m:dPr>
                        <m:e>
                          <m:r>
                            <a:rPr lang="en-US" sz="2400" i="1" dirty="0">
                              <a:latin typeface="Cambria Math" panose="02040503050406030204" pitchFamily="18" charset="0"/>
                            </a:rPr>
                            <m:t>1</m:t>
                          </m:r>
                        </m:e>
                      </m:d>
                      <m:r>
                        <a:rPr lang="en-US" sz="2400" b="0" i="1" dirty="0" smtClean="0">
                          <a:latin typeface="Cambria Math" panose="02040503050406030204" pitchFamily="18" charset="0"/>
                        </a:rPr>
                        <m:t>, 0</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𝑡</m:t>
                      </m:r>
                      <m:r>
                        <a:rPr lang="en-US" sz="2400" b="0" i="1" dirty="0" smtClean="0">
                          <a:latin typeface="Cambria Math" panose="02040503050406030204" pitchFamily="18" charset="0"/>
                          <a:ea typeface="Cambria Math" panose="02040503050406030204" pitchFamily="18" charset="0"/>
                        </a:rPr>
                        <m:t>≤1, </m:t>
                      </m:r>
                    </m:oMath>
                  </m:oMathPara>
                </a14:m>
                <a:endParaRPr lang="en-US" sz="2400" dirty="0"/>
              </a:p>
              <a:p>
                <a:pPr>
                  <a:lnSpc>
                    <a:spcPct val="150000"/>
                  </a:lnSpc>
                </a:pPr>
                <a:r>
                  <a:rPr lang="en-US" sz="2400" dirty="0"/>
                  <a:t>is called a </a:t>
                </a:r>
                <a:r>
                  <a:rPr lang="en-US" sz="2400" b="1" i="1" dirty="0"/>
                  <a:t>Brownian bridge</a:t>
                </a:r>
                <a:r>
                  <a:rPr lang="en-US" sz="2400" dirty="0"/>
                  <a:t>.</a:t>
                </a:r>
              </a:p>
              <a:p>
                <a:pPr>
                  <a:lnSpc>
                    <a:spcPct val="150000"/>
                  </a:lnSpc>
                </a:pPr>
                <a:r>
                  <a:rPr lang="en-US" sz="2400" dirty="0"/>
                  <a:t>Note that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behaves like a Brownian Motion, but is limited to [0,1] and is tied at both ends since</a:t>
                </a:r>
              </a:p>
              <a:p>
                <a:pPr>
                  <a:lnSpc>
                    <a:spcPct val="150000"/>
                  </a:lnSpc>
                </a:pPr>
                <a14:m>
                  <m:oMath xmlns:m="http://schemas.openxmlformats.org/officeDocument/2006/math">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r>
                  <a:rPr lang="en-US" sz="2400" dirty="0"/>
                  <a:t> (resembling a bridge).</a:t>
                </a:r>
              </a:p>
              <a:p>
                <a:pPr>
                  <a:lnSpc>
                    <a:spcPct val="150000"/>
                  </a:lnSpc>
                </a:pPr>
                <a:endParaRPr lang="en-US" sz="2400" dirty="0"/>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249051" y="1156272"/>
                <a:ext cx="5181738" cy="5575052"/>
              </a:xfrm>
              <a:prstGeom prst="rect">
                <a:avLst/>
              </a:prstGeom>
              <a:blipFill>
                <a:blip r:embed="rId3"/>
                <a:stretch>
                  <a:fillRect l="-1882" r="-270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CB0F04C-4770-40EC-AE95-74853E16A3EF}"/>
              </a:ext>
            </a:extLst>
          </p:cNvPr>
          <p:cNvSpPr txBox="1"/>
          <p:nvPr/>
        </p:nvSpPr>
        <p:spPr>
          <a:xfrm>
            <a:off x="5923044" y="5937225"/>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4" name="Picture 3">
            <a:extLst>
              <a:ext uri="{FF2B5EF4-FFF2-40B4-BE49-F238E27FC236}">
                <a16:creationId xmlns:a16="http://schemas.microsoft.com/office/drawing/2014/main" id="{07D9EEF9-7D8F-47D7-A1AD-056797667F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43332" y="1295169"/>
            <a:ext cx="6740806" cy="4930567"/>
          </a:xfrm>
          <a:prstGeom prst="rect">
            <a:avLst/>
          </a:prstGeom>
        </p:spPr>
      </p:pic>
    </p:spTree>
    <p:extLst>
      <p:ext uri="{BB962C8B-B14F-4D97-AF65-F5344CB8AC3E}">
        <p14:creationId xmlns:p14="http://schemas.microsoft.com/office/powerpoint/2010/main" val="37181377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96</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45ED4A7-4F31-426B-BF40-708A0DC9D736}"/>
                  </a:ext>
                </a:extLst>
              </p:cNvPr>
              <p:cNvSpPr/>
              <p:nvPr/>
            </p:nvSpPr>
            <p:spPr>
              <a:xfrm>
                <a:off x="599301" y="1313734"/>
                <a:ext cx="4377813" cy="4464556"/>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Let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dirty="0"/>
                  <a:t> denote a standard Brownian motion. A stochastic process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𝐵</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i="1" dirty="0"/>
                  <a:t> i</a:t>
                </a:r>
                <a:r>
                  <a:rPr lang="en-US" sz="2400" dirty="0"/>
                  <a:t>s called a Brownian motion with the </a:t>
                </a:r>
                <a:r>
                  <a:rPr lang="en-US" sz="2400" b="1" dirty="0"/>
                  <a:t>drift coefficient </a:t>
                </a:r>
                <a14:m>
                  <m:oMath xmlns:m="http://schemas.openxmlformats.org/officeDocument/2006/math">
                    <m:r>
                      <a:rPr lang="en-US" sz="2400" b="1" i="1" smtClean="0">
                        <a:latin typeface="Cambria Math" panose="02040503050406030204" pitchFamily="18" charset="0"/>
                        <a:ea typeface="Cambria Math" panose="02040503050406030204" pitchFamily="18" charset="0"/>
                      </a:rPr>
                      <m:t>𝝁</m:t>
                    </m:r>
                  </m:oMath>
                </a14:m>
                <a:r>
                  <a:rPr lang="en-US" sz="2400" b="1" dirty="0"/>
                  <a:t> </a:t>
                </a:r>
                <a:r>
                  <a:rPr lang="en-US" sz="2400" dirty="0"/>
                  <a:t>and </a:t>
                </a:r>
                <a:r>
                  <a:rPr lang="en-US" sz="2400" b="1" dirty="0"/>
                  <a:t>volatility coefficient  </a:t>
                </a:r>
                <a14:m>
                  <m:oMath xmlns:m="http://schemas.openxmlformats.org/officeDocument/2006/math">
                    <m:r>
                      <a:rPr lang="en-US" sz="2400" b="1" i="1" smtClean="0">
                        <a:latin typeface="Cambria Math" panose="02040503050406030204" pitchFamily="18" charset="0"/>
                        <a:ea typeface="Cambria Math" panose="02040503050406030204" pitchFamily="18" charset="0"/>
                      </a:rPr>
                      <m:t>𝝈</m:t>
                    </m:r>
                    <m:r>
                      <a:rPr lang="en-US" sz="2400" b="0" i="1" smtClean="0">
                        <a:latin typeface="Cambria Math" panose="02040503050406030204" pitchFamily="18" charset="0"/>
                        <a:ea typeface="Cambria Math" panose="02040503050406030204" pitchFamily="18" charset="0"/>
                      </a:rPr>
                      <m:t>.</m:t>
                    </m:r>
                  </m:oMath>
                </a14:m>
                <a:r>
                  <a:rPr lang="en-US" sz="2400" dirty="0"/>
                  <a:t> Note </a:t>
                </a:r>
              </a:p>
              <a:p>
                <a:pPr>
                  <a:lnSpc>
                    <a:spcPct val="150000"/>
                  </a:lnSpc>
                </a:pPr>
                <a:r>
                  <a:rPr lang="en-US" sz="2400" dirty="0"/>
                  <a:t>that </a:t>
                </a:r>
                <a14:m>
                  <m:oMath xmlns:m="http://schemas.openxmlformats.org/officeDocument/2006/math">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2" name="Rectangle 11">
                <a:extLst>
                  <a:ext uri="{FF2B5EF4-FFF2-40B4-BE49-F238E27FC236}">
                    <a16:creationId xmlns:a16="http://schemas.microsoft.com/office/drawing/2014/main" id="{B45ED4A7-4F31-426B-BF40-708A0DC9D736}"/>
                  </a:ext>
                </a:extLst>
              </p:cNvPr>
              <p:cNvSpPr>
                <a:spLocks noRot="1" noChangeAspect="1" noMove="1" noResize="1" noEditPoints="1" noAdjustHandles="1" noChangeArrowheads="1" noChangeShapeType="1" noTextEdit="1"/>
              </p:cNvSpPr>
              <p:nvPr/>
            </p:nvSpPr>
            <p:spPr>
              <a:xfrm>
                <a:off x="599301" y="1313734"/>
                <a:ext cx="4377813" cy="4464556"/>
              </a:xfrm>
              <a:prstGeom prst="rect">
                <a:avLst/>
              </a:prstGeom>
              <a:blipFill>
                <a:blip r:embed="rId3"/>
                <a:stretch>
                  <a:fillRect l="-2089" b="-2322"/>
                </a:stretch>
              </a:blipFill>
            </p:spPr>
            <p:txBody>
              <a:bodyPr/>
              <a:lstStyle/>
              <a:p>
                <a:r>
                  <a:rPr lang="en-US">
                    <a:noFill/>
                  </a:rPr>
                  <a:t> </a:t>
                </a:r>
              </a:p>
            </p:txBody>
          </p:sp>
        </mc:Fallback>
      </mc:AlternateContent>
      <p:sp>
        <p:nvSpPr>
          <p:cNvPr id="13" name="Subtitle 4">
            <a:extLst>
              <a:ext uri="{FF2B5EF4-FFF2-40B4-BE49-F238E27FC236}">
                <a16:creationId xmlns:a16="http://schemas.microsoft.com/office/drawing/2014/main" id="{0D4745E7-7AC3-4389-9B78-CD77C5DBA074}"/>
              </a:ext>
            </a:extLst>
          </p:cNvPr>
          <p:cNvSpPr txBox="1">
            <a:spLocks/>
          </p:cNvSpPr>
          <p:nvPr/>
        </p:nvSpPr>
        <p:spPr>
          <a:xfrm>
            <a:off x="2407602" y="459233"/>
            <a:ext cx="8386456" cy="964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4300" dirty="0">
                <a:ea typeface="Cambria Math" panose="02040503050406030204" pitchFamily="18" charset="0"/>
              </a:rPr>
              <a:t>BROWNIAN MOTION (CONT.)</a:t>
            </a:r>
          </a:p>
        </p:txBody>
      </p:sp>
      <p:sp>
        <p:nvSpPr>
          <p:cNvPr id="15" name="TextBox 14">
            <a:extLst>
              <a:ext uri="{FF2B5EF4-FFF2-40B4-BE49-F238E27FC236}">
                <a16:creationId xmlns:a16="http://schemas.microsoft.com/office/drawing/2014/main" id="{65D39899-FFDB-4A55-83D3-2F385A6BCAAC}"/>
              </a:ext>
            </a:extLst>
          </p:cNvPr>
          <p:cNvSpPr txBox="1"/>
          <p:nvPr/>
        </p:nvSpPr>
        <p:spPr>
          <a:xfrm>
            <a:off x="2788207" y="6005974"/>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3" name="Picture 2">
            <a:extLst>
              <a:ext uri="{FF2B5EF4-FFF2-40B4-BE49-F238E27FC236}">
                <a16:creationId xmlns:a16="http://schemas.microsoft.com/office/drawing/2014/main" id="{11444BC7-5623-4ADD-BD62-89CA4A47020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2155" y="1123548"/>
            <a:ext cx="7445385" cy="5128704"/>
          </a:xfrm>
          <a:prstGeom prst="rect">
            <a:avLst/>
          </a:prstGeom>
        </p:spPr>
      </p:pic>
    </p:spTree>
    <p:extLst>
      <p:ext uri="{BB962C8B-B14F-4D97-AF65-F5344CB8AC3E}">
        <p14:creationId xmlns:p14="http://schemas.microsoft.com/office/powerpoint/2010/main" val="1259026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97</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204379" y="331073"/>
            <a:ext cx="8386456" cy="964096"/>
          </a:xfrm>
        </p:spPr>
        <p:txBody>
          <a:bodyPr vert="horz">
            <a:noAutofit/>
          </a:bodyPr>
          <a:lstStyle/>
          <a:p>
            <a:pPr algn="l">
              <a:lnSpc>
                <a:spcPct val="100000"/>
              </a:lnSpc>
            </a:pPr>
            <a:r>
              <a:rPr lang="en-US" sz="4300" b="0" dirty="0">
                <a:ea typeface="Cambria Math" panose="02040503050406030204" pitchFamily="18" charset="0"/>
              </a:rPr>
              <a:t>BROWNIAN MOTION (CONT.)</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1186202" y="1099234"/>
                <a:ext cx="9473683" cy="4776436"/>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The stochastic process </a:t>
                </a:r>
                <a14:m>
                  <m:oMath xmlns:m="http://schemas.openxmlformats.org/officeDocument/2006/math">
                    <m:d>
                      <m:dPr>
                        <m:begChr m:val="{"/>
                        <m:endChr m:val="}"/>
                        <m:ctrlPr>
                          <a:rPr lang="en-US" sz="2400" i="1" smtClean="0">
                            <a:latin typeface="Cambria Math" panose="02040503050406030204" pitchFamily="18" charset="0"/>
                          </a:rPr>
                        </m:ctrlPr>
                      </m:dPr>
                      <m:e>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0</m:t>
                            </m:r>
                          </m:e>
                        </m:d>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e>
                        </m:d>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𝜃</m:t>
                                </m:r>
                              </m:e>
                            </m:rad>
                          </m:den>
                        </m:f>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r>
                          <a:rPr lang="en-US" sz="2400" i="1">
                            <a:latin typeface="Cambria Math" panose="02040503050406030204" pitchFamily="18" charset="0"/>
                            <a:ea typeface="Cambria Math" panose="02040503050406030204" pitchFamily="18" charset="0"/>
                          </a:rPr>
                          <m:t>𝐵</m:t>
                        </m:r>
                        <m:d>
                          <m:dPr>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≥0</m:t>
                        </m:r>
                      </m:e>
                    </m:d>
                  </m:oMath>
                </a14:m>
                <a:r>
                  <a:rPr lang="en-US" sz="2400" dirty="0"/>
                  <a:t> is called an </a:t>
                </a:r>
                <a:r>
                  <a:rPr lang="en-US" sz="2400" b="1" i="1" dirty="0"/>
                  <a:t>Ornstein-</a:t>
                </a:r>
                <a:r>
                  <a:rPr lang="en-US" sz="2400" b="1" i="1" dirty="0" err="1"/>
                  <a:t>Uhlenbeck</a:t>
                </a:r>
                <a:r>
                  <a:rPr lang="en-US" sz="2400" b="1" i="1" dirty="0"/>
                  <a:t> process</a:t>
                </a:r>
                <a:r>
                  <a:rPr lang="en-US" sz="2400" dirty="0"/>
                  <a:t>. </a:t>
                </a:r>
              </a:p>
              <a:p>
                <a:pPr>
                  <a:lnSpc>
                    <a:spcPct val="150000"/>
                  </a:lnSpc>
                </a:pPr>
                <a:r>
                  <a:rPr lang="en-US" sz="2400" b="1" u="sng" dirty="0"/>
                  <a:t>Facts: </a:t>
                </a:r>
                <a:r>
                  <a:rPr lang="en-US" sz="2400" dirty="0"/>
                  <a:t>The mean tends to </a:t>
                </a:r>
                <a14:m>
                  <m:oMath xmlns:m="http://schemas.openxmlformats.org/officeDocument/2006/math">
                    <m:r>
                      <a:rPr lang="en-US" sz="2400" i="1" smtClean="0">
                        <a:latin typeface="Cambria Math" panose="02040503050406030204" pitchFamily="18" charset="0"/>
                        <a:ea typeface="Cambria Math" panose="02040503050406030204" pitchFamily="18" charset="0"/>
                      </a:rPr>
                      <m:t>𝜇</m:t>
                    </m:r>
                  </m:oMath>
                </a14:m>
                <a:r>
                  <a:rPr lang="en-US" sz="2400" dirty="0"/>
                  <a:t>  as </a:t>
                </a:r>
                <a14:m>
                  <m:oMath xmlns:m="http://schemas.openxmlformats.org/officeDocument/2006/math">
                    <m:r>
                      <a:rPr lang="en-US" sz="2400" b="0" i="1" smtClean="0">
                        <a:latin typeface="Cambria Math" panose="02040503050406030204" pitchFamily="18" charset="0"/>
                      </a:rPr>
                      <m:t>𝑡</m:t>
                    </m:r>
                  </m:oMath>
                </a14:m>
                <a:r>
                  <a:rPr lang="en-US" sz="2400" dirty="0"/>
                  <a:t> increases, so the drift </a:t>
                </a:r>
                <a14:m>
                  <m:oMath xmlns:m="http://schemas.openxmlformats.org/officeDocument/2006/math">
                    <m:r>
                      <a:rPr lang="en-US" sz="2400" i="1">
                        <a:latin typeface="Cambria Math" panose="02040503050406030204" pitchFamily="18" charset="0"/>
                        <a:ea typeface="Cambria Math" panose="02040503050406030204" pitchFamily="18" charset="0"/>
                      </a:rPr>
                      <m:t>𝜇</m:t>
                    </m:r>
                  </m:oMath>
                </a14:m>
                <a:r>
                  <a:rPr lang="en-US" sz="2400" dirty="0"/>
                  <a:t> is the </a:t>
                </a:r>
                <a:r>
                  <a:rPr lang="en-US" sz="2400" b="1" i="1" dirty="0"/>
                  <a:t>long-term mean</a:t>
                </a:r>
                <a:r>
                  <a:rPr lang="en-US" sz="2400" dirty="0"/>
                  <a:t>, and the process is called </a:t>
                </a:r>
                <a:r>
                  <a:rPr lang="en-US" sz="2400" b="1" i="1" dirty="0"/>
                  <a:t>mean-reverting</a:t>
                </a:r>
                <a:r>
                  <a:rPr lang="en-US" sz="2400" dirty="0"/>
                  <a:t>. The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oMath>
                </a14:m>
                <a:r>
                  <a:rPr lang="en-US" sz="2400" dirty="0"/>
                  <a:t> represents the </a:t>
                </a:r>
                <a:r>
                  <a:rPr lang="en-US" sz="2400" b="1" i="1" dirty="0"/>
                  <a:t>rate</a:t>
                </a:r>
                <a:r>
                  <a:rPr lang="en-US" sz="2400" dirty="0"/>
                  <a:t> by which the process reverts towards the mean. In addition, the variance of this process is bounded by a constant </a:t>
                </a:r>
                <a14:m>
                  <m:oMath xmlns:m="http://schemas.openxmlformats.org/officeDocument/2006/math">
                    <m:f>
                      <m:fPr>
                        <m:ctrlPr>
                          <a:rPr lang="en-US" sz="2400" b="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𝜃</m:t>
                        </m:r>
                      </m:den>
                    </m:f>
                  </m:oMath>
                </a14:m>
                <a:r>
                  <a:rPr lang="en-US" sz="2400" dirty="0"/>
                  <a:t> and in the long run, approaches this constant. </a:t>
                </a:r>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1186202" y="1099234"/>
                <a:ext cx="9473683" cy="4776436"/>
              </a:xfrm>
              <a:prstGeom prst="rect">
                <a:avLst/>
              </a:prstGeom>
              <a:blipFill>
                <a:blip r:embed="rId3"/>
                <a:stretch>
                  <a:fillRect l="-1030" b="-1913"/>
                </a:stretch>
              </a:blipFill>
            </p:spPr>
            <p:txBody>
              <a:bodyPr/>
              <a:lstStyle/>
              <a:p>
                <a:r>
                  <a:rPr lang="en-US">
                    <a:noFill/>
                  </a:rPr>
                  <a:t> </a:t>
                </a:r>
              </a:p>
            </p:txBody>
          </p:sp>
        </mc:Fallback>
      </mc:AlternateContent>
    </p:spTree>
    <p:extLst>
      <p:ext uri="{BB962C8B-B14F-4D97-AF65-F5344CB8AC3E}">
        <p14:creationId xmlns:p14="http://schemas.microsoft.com/office/powerpoint/2010/main" val="18271148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98</a:t>
            </a:r>
          </a:p>
        </p:txBody>
      </p:sp>
      <p:sp>
        <p:nvSpPr>
          <p:cNvPr id="13" name="Subtitle 4">
            <a:extLst>
              <a:ext uri="{FF2B5EF4-FFF2-40B4-BE49-F238E27FC236}">
                <a16:creationId xmlns:a16="http://schemas.microsoft.com/office/drawing/2014/main" id="{0D4745E7-7AC3-4389-9B78-CD77C5DBA074}"/>
              </a:ext>
            </a:extLst>
          </p:cNvPr>
          <p:cNvSpPr txBox="1">
            <a:spLocks/>
          </p:cNvSpPr>
          <p:nvPr/>
        </p:nvSpPr>
        <p:spPr>
          <a:xfrm>
            <a:off x="2407602" y="459233"/>
            <a:ext cx="8386456" cy="964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4300" dirty="0">
                <a:ea typeface="Cambria Math" panose="02040503050406030204" pitchFamily="18" charset="0"/>
              </a:rPr>
              <a:t>BROWNIAN MOTION (CONT.)</a:t>
            </a:r>
          </a:p>
        </p:txBody>
      </p:sp>
      <p:sp>
        <p:nvSpPr>
          <p:cNvPr id="15" name="TextBox 14">
            <a:extLst>
              <a:ext uri="{FF2B5EF4-FFF2-40B4-BE49-F238E27FC236}">
                <a16:creationId xmlns:a16="http://schemas.microsoft.com/office/drawing/2014/main" id="{65D39899-FFDB-4A55-83D3-2F385A6BCAAC}"/>
              </a:ext>
            </a:extLst>
          </p:cNvPr>
          <p:cNvSpPr txBox="1"/>
          <p:nvPr/>
        </p:nvSpPr>
        <p:spPr>
          <a:xfrm>
            <a:off x="9858193" y="2701523"/>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4" name="Picture 3">
            <a:extLst>
              <a:ext uri="{FF2B5EF4-FFF2-40B4-BE49-F238E27FC236}">
                <a16:creationId xmlns:a16="http://schemas.microsoft.com/office/drawing/2014/main" id="{D7308001-9527-47D6-B0DC-9EAD12AB5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898" y="1248414"/>
            <a:ext cx="8386455" cy="5308651"/>
          </a:xfrm>
          <a:prstGeom prst="rect">
            <a:avLst/>
          </a:prstGeom>
        </p:spPr>
      </p:pic>
    </p:spTree>
    <p:extLst>
      <p:ext uri="{BB962C8B-B14F-4D97-AF65-F5344CB8AC3E}">
        <p14:creationId xmlns:p14="http://schemas.microsoft.com/office/powerpoint/2010/main" val="2621793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99</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304364" y="524435"/>
            <a:ext cx="9598713" cy="914778"/>
          </a:xfrm>
        </p:spPr>
        <p:txBody>
          <a:bodyPr vert="horz">
            <a:noAutofit/>
          </a:bodyPr>
          <a:lstStyle/>
          <a:p>
            <a:pPr algn="l">
              <a:lnSpc>
                <a:spcPct val="100000"/>
              </a:lnSpc>
            </a:pPr>
            <a:r>
              <a:rPr lang="en-US" sz="4300" dirty="0">
                <a:ea typeface="Cambria Math" panose="02040503050406030204" pitchFamily="18" charset="0"/>
              </a:rPr>
              <a:t>APPLICATION OF </a:t>
            </a:r>
            <a:r>
              <a:rPr lang="en-US" sz="4300" b="0" dirty="0">
                <a:ea typeface="Cambria Math" panose="02040503050406030204" pitchFamily="18" charset="0"/>
              </a:rPr>
              <a:t>BROWNIAN MOTION (1)</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495300" y="1295169"/>
                <a:ext cx="11145800" cy="4467057"/>
              </a:xfrm>
              <a:prstGeom prst="rect">
                <a:avLst/>
              </a:prstGeom>
            </p:spPr>
            <p:txBody>
              <a:bodyPr wrap="square">
                <a:spAutoFit/>
              </a:bodyPr>
              <a:lstStyle/>
              <a:p>
                <a:pPr>
                  <a:lnSpc>
                    <a:spcPct val="150000"/>
                  </a:lnSpc>
                </a:pPr>
                <a:r>
                  <a:rPr lang="en-US" sz="2400" dirty="0"/>
                  <a:t>Brownian bridge is used to model movements of herds as they walk on their trails </a:t>
                </a:r>
              </a:p>
              <a:p>
                <a:pPr>
                  <a:lnSpc>
                    <a:spcPct val="150000"/>
                  </a:lnSpc>
                </a:pPr>
                <a:r>
                  <a:rPr lang="en-US" sz="2400" dirty="0"/>
                  <a:t>during daylight time and return to their designated lodging for an overnight stay (maybe for source of water). The main goal of the research is to estimate the distance between the north-most and south-most points that the deer have reached. This distance</a:t>
                </a:r>
              </a:p>
              <a:p>
                <a:pPr>
                  <a:lnSpc>
                    <a:spcPct val="150000"/>
                  </a:lnSpc>
                </a:pPr>
                <a:r>
                  <a:rPr lang="en-US" sz="2400" dirty="0"/>
                  <a:t>approximates the </a:t>
                </a:r>
                <a:r>
                  <a:rPr lang="en-US" sz="2400" b="1" i="1" dirty="0"/>
                  <a:t>diameter</a:t>
                </a:r>
                <a:r>
                  <a:rPr lang="en-US" sz="2400" dirty="0"/>
                  <a:t> of the deer </a:t>
                </a:r>
                <a:r>
                  <a:rPr lang="en-US" sz="2400" b="1" i="1" dirty="0"/>
                  <a:t>home range</a:t>
                </a:r>
                <a:r>
                  <a:rPr lang="en-US" sz="2400" dirty="0"/>
                  <a:t>. Assuming that the unit of</a:t>
                </a:r>
              </a:p>
              <a:p>
                <a:pPr>
                  <a:lnSpc>
                    <a:spcPct val="150000"/>
                  </a:lnSpc>
                </a:pPr>
                <a:r>
                  <a:rPr lang="en-US" sz="2400" dirty="0"/>
                  <a:t>measurement is one-tenth of a mile, we simulate 1,000 trajectories to give an empirical estimate of the diameter of home range that deer cover within 8-hour day light time (480 minutes). The answer is (26.80793</a:t>
                </a:r>
                <a14:m>
                  <m:oMath xmlns:m="http://schemas.openxmlformats.org/officeDocument/2006/math">
                    <m:r>
                      <a:rPr lang="en-US" sz="2400" i="1">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0.1</m:t>
                        </m:r>
                      </m:e>
                    </m:d>
                    <m:r>
                      <a:rPr lang="en-US" sz="2400" b="0" i="1" smtClean="0">
                        <a:latin typeface="Cambria Math" panose="02040503050406030204" pitchFamily="18" charset="0"/>
                        <a:ea typeface="Cambria Math" panose="02040503050406030204" pitchFamily="18" charset="0"/>
                      </a:rPr>
                      <m:t>=2.68</m:t>
                    </m:r>
                  </m:oMath>
                </a14:m>
                <a:r>
                  <a:rPr lang="en-US" sz="2400" dirty="0"/>
                  <a:t> miles.</a:t>
                </a:r>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495300" y="1295169"/>
                <a:ext cx="11145800" cy="4467057"/>
              </a:xfrm>
              <a:prstGeom prst="rect">
                <a:avLst/>
              </a:prstGeom>
              <a:blipFill>
                <a:blip r:embed="rId3"/>
                <a:stretch>
                  <a:fillRect l="-820" b="-218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1C89EE5-5163-4F54-8EB5-86C12CD4D519}"/>
              </a:ext>
            </a:extLst>
          </p:cNvPr>
          <p:cNvSpPr txBox="1"/>
          <p:nvPr/>
        </p:nvSpPr>
        <p:spPr>
          <a:xfrm>
            <a:off x="8540381" y="5269783"/>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45682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3031</TotalTime>
  <Words>7267</Words>
  <Application>Microsoft Office PowerPoint</Application>
  <PresentationFormat>Widescreen</PresentationFormat>
  <Paragraphs>650</Paragraphs>
  <Slides>108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108</vt:i4>
      </vt:variant>
    </vt:vector>
  </HeadingPairs>
  <TitlesOfParts>
    <vt:vector size="117" baseType="lpstr">
      <vt:lpstr>Adobe Devanagari</vt:lpstr>
      <vt:lpstr>Arial</vt:lpstr>
      <vt:lpstr>Calibri</vt:lpstr>
      <vt:lpstr>Calibri Light</vt:lpstr>
      <vt:lpstr>Cambria Math</vt:lpstr>
      <vt:lpstr>Courier New</vt:lpstr>
      <vt:lpstr>Trebuchet MS</vt:lpstr>
      <vt:lpstr>Wingdings</vt:lpstr>
      <vt:lpstr>Office Theme</vt:lpstr>
      <vt:lpstr>Introduction to Stochastic Processes:</vt:lpstr>
      <vt:lpstr>About Me</vt:lpstr>
      <vt:lpstr>Outline</vt:lpstr>
      <vt:lpstr>MARKOV CHAIN</vt:lpstr>
      <vt:lpstr>Example of Markov Chain</vt:lpstr>
      <vt:lpstr>Example of Markov Chain (Cont.)</vt:lpstr>
      <vt:lpstr>Example of Markov Chain (Cont.)</vt:lpstr>
      <vt:lpstr>Example of Markov Chain (Cont.)</vt:lpstr>
      <vt:lpstr>Example of Markov Chain (Cont.)</vt:lpstr>
      <vt:lpstr>Example of Markov Chain (Cont.)</vt:lpstr>
      <vt:lpstr>Markov Chain Exercise</vt:lpstr>
      <vt:lpstr>Markov Chain Exercise Solution</vt:lpstr>
      <vt:lpstr>Application of Markov Chain (1)</vt:lpstr>
      <vt:lpstr>Application of Markov Chain (1) (Cont.)</vt:lpstr>
      <vt:lpstr>PowerPoint Presentation</vt:lpstr>
      <vt:lpstr>Exercise: Match book with matrix</vt:lpstr>
      <vt:lpstr>Application of Markov Chain (2)</vt:lpstr>
      <vt:lpstr>Application of Markov Chain (2) (Cont.)</vt:lpstr>
      <vt:lpstr>PowerPoint Presentation</vt:lpstr>
      <vt:lpstr>Application of Markov Chain (2) (Cont.)</vt:lpstr>
      <vt:lpstr>PowerPoint Presentation</vt:lpstr>
      <vt:lpstr>Application of Markov Chain (3) (Cont.)</vt:lpstr>
      <vt:lpstr>Application of Markov Chain (3) (Cont.)</vt:lpstr>
      <vt:lpstr>Application of Markov Chain (3) (Cont.)</vt:lpstr>
      <vt:lpstr>Application of Markov Chain (4) </vt:lpstr>
      <vt:lpstr>Application of Markov Chain (4) (Cont.)</vt:lpstr>
      <vt:lpstr>Application of Markov Chain (4) (Cont.)</vt:lpstr>
      <vt:lpstr>Application of Markov Chain (4) (Cont.)</vt:lpstr>
      <vt:lpstr>Application of Markov Chain (4) (Cont.)</vt:lpstr>
      <vt:lpstr>PowerPoint Presentation</vt:lpstr>
      <vt:lpstr>Simulated Trajectories of Random Walk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Stochastic Processes:</dc:title>
  <dc:creator>Olga Korosteleva</dc:creator>
  <cp:lastModifiedBy>Olga Korosteleva</cp:lastModifiedBy>
  <cp:revision>236</cp:revision>
  <dcterms:created xsi:type="dcterms:W3CDTF">2022-11-27T00:53:09Z</dcterms:created>
  <dcterms:modified xsi:type="dcterms:W3CDTF">2022-12-26T23:54:23Z</dcterms:modified>
</cp:coreProperties>
</file>